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4" r:id="rId7"/>
    <p:sldId id="265" r:id="rId8"/>
    <p:sldId id="263" r:id="rId9"/>
    <p:sldId id="262" r:id="rId10"/>
    <p:sldId id="272" r:id="rId11"/>
    <p:sldId id="261" r:id="rId12"/>
    <p:sldId id="271" r:id="rId13"/>
    <p:sldId id="270" r:id="rId14"/>
    <p:sldId id="274" r:id="rId15"/>
    <p:sldId id="273" r:id="rId16"/>
    <p:sldId id="275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CFF33"/>
    <a:srgbClr val="008000"/>
    <a:srgbClr val="A0A323"/>
    <a:srgbClr val="00FF00"/>
    <a:srgbClr val="EA1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3" autoAdjust="0"/>
    <p:restoredTop sz="95260" autoAdjust="0"/>
  </p:normalViewPr>
  <p:slideViewPr>
    <p:cSldViewPr snapToGrid="0">
      <p:cViewPr>
        <p:scale>
          <a:sx n="87" d="100"/>
          <a:sy n="87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4DC4B-BA7E-4672-AC1A-93B051C53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CC7EC0-699B-4F0C-9184-F17BA8F5F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6C0EA9-4619-4494-A073-8E648AF0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524F99-6088-4B26-8E84-EA21C862C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759FEE-75E5-48A8-981A-D89C1C01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540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DA829-5923-4455-BB77-83CA7B26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97BA73-1843-4362-AE66-1FB8127C2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DF3343-E1D0-4C6B-B5D9-9F7CCE9EB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EFB409-CE8A-416D-AADE-C772BF94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A7D2E9-E9C4-4024-81D6-67AC431B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663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B6C1F3-FE4A-4BEA-BD88-DD8F1A8CA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84D356-469F-4C15-BD2C-72BE52A4B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33C928-7E7D-40B4-B85B-A6FB12E3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C2FA4F-17B6-48AF-B6D7-BC4ABCC3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33E8BA-A655-4AE7-A999-B79A9796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6090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B1704-D95D-496C-921B-2741EC7E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18A20F-E19F-4A43-A43C-9F88CFCBE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06AA5-FACA-4A28-BD7C-FFCD7729A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907576-22C3-45F9-99E7-B92AA166D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520470-AF96-486E-97FB-F3E76207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75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97367-435D-4DAF-9C76-6534DF58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FD70A8-8DAF-44A7-9DC7-43968DDFB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EF84C8-85CE-45E6-8C36-298B85CA5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90C044-33DC-4AD1-9612-8A92283D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FE4CA0-E05F-4E05-96D0-FD563313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1682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23F46-6F59-4A1A-948C-9150DBC7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0BBF73-6883-46EB-82AA-64ADD69DD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428D81-DFDD-4929-B3E7-50B95CE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D3F0BE-681C-4EEF-A40F-7BBF44B84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904810-2505-44B3-A8DE-6F064C9D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F55867-6465-4F13-B18D-C4FB64D4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8880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BCBFD-3CE8-4CEB-906B-C57371B9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1C3D05-04C5-4ABF-8A52-BC3AA4034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BA940B-0289-49D0-9948-C9FDEDF20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C32955-06FC-4781-B00E-7B23ADB50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A0D2E2-26A4-4D36-83DC-FF807EACC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6E9CA2A-A587-49A9-8912-581A6030A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37640C5-332B-4481-822A-2868415E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6CA4FD0-C0C7-4136-8CC6-3F493FD0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277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8A15A-35CA-4505-993E-C6EBA0BF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E71274-DBA1-4B88-92CC-C09B1E85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8EFFB3D-9E91-442A-94A8-1567CCD0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C62653-8424-415C-80FC-894ADF4B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163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C48AB38-EF37-42E5-B39B-19278F24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B6242D-70ED-466A-A900-26D96B95D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D49059-4CFF-4B91-BFD8-D3B8B508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0372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6703C-6986-4E9F-A897-8CE6D906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19F9E7-73E0-4104-8017-EDD9B4BCD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1295F5-084E-4F38-94DF-4367D2087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CC99AB-54F4-44E3-B39F-B8F48E735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BB5049-F067-4590-94AA-BEFB5D6C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A49B94-C215-484B-B102-24928460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980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D51B0-697E-425E-A4FB-0608BF2C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4DFAE4B-AF2B-47EF-82E4-372E3D0003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A54678B-DDCD-4B38-B923-DACF441A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0F81CF-A04B-4698-9202-CA1C441A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E73D15-8D7F-47A7-886A-B7225394F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D41C33-8B71-4088-A5FF-88A773DB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548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2B23CC-A38F-4CAC-BF6F-FF772897E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7F3D3E-4224-4EA4-92B5-4B04DD8A6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7226B4-0AE2-436B-BB72-E8BDD09B9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1C469-7A76-46CB-BA0D-4F134A9F41BE}" type="datetimeFigureOut">
              <a:rPr lang="es-ES" smtClean="0"/>
              <a:t>13/02/2022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FA05A2-85DA-4909-A880-370E9CA21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EEDC9A-B35F-42DE-8BE5-A4EA465E8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DC456-BDBB-4914-B6BC-F36F8CDAD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364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1F7AC-EE00-4155-AC10-5160C07C9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68" y="929148"/>
            <a:ext cx="4715219" cy="2928119"/>
          </a:xfrm>
        </p:spPr>
        <p:txBody>
          <a:bodyPr anchor="b">
            <a:normAutofit/>
          </a:bodyPr>
          <a:lstStyle/>
          <a:p>
            <a:pPr algn="l"/>
            <a:r>
              <a:rPr lang="es-ES" sz="4000" u="sng" dirty="0"/>
              <a:t>Control y programación de un robot diferencial usando el algoritmo “Pure </a:t>
            </a:r>
            <a:r>
              <a:rPr lang="es-ES" sz="4000" u="sng" dirty="0" err="1"/>
              <a:t>Pursuit</a:t>
            </a:r>
            <a:r>
              <a:rPr lang="es-ES" sz="4000" u="sng" dirty="0"/>
              <a:t>”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Motor de un vehículo&#10;&#10;Descripción generada automáticamente con confianza media">
            <a:extLst>
              <a:ext uri="{FF2B5EF4-FFF2-40B4-BE49-F238E27FC236}">
                <a16:creationId xmlns:a16="http://schemas.microsoft.com/office/drawing/2014/main" id="{542203D1-7237-431B-9E48-DED07F55C5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8" r="-1" b="862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2F1D9DE-A49F-4F3B-A903-3D7E1A01821A}"/>
              </a:ext>
            </a:extLst>
          </p:cNvPr>
          <p:cNvSpPr txBox="1"/>
          <p:nvPr/>
        </p:nvSpPr>
        <p:spPr>
          <a:xfrm>
            <a:off x="7188052" y="4909333"/>
            <a:ext cx="395505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/>
              <a:t>Francisco Javier Román Cortés </a:t>
            </a:r>
          </a:p>
          <a:p>
            <a:r>
              <a:rPr lang="es-ES" sz="2400" dirty="0"/>
              <a:t>Rohan Keith </a:t>
            </a:r>
            <a:r>
              <a:rPr lang="es-ES" sz="2400" dirty="0" err="1"/>
              <a:t>Laycock</a:t>
            </a:r>
            <a:endParaRPr lang="es-ES" sz="2400" dirty="0"/>
          </a:p>
          <a:p>
            <a:r>
              <a:rPr lang="es-ES" sz="2400" dirty="0"/>
              <a:t>Juan de Dios Herrera Hurtado</a:t>
            </a:r>
          </a:p>
        </p:txBody>
      </p:sp>
    </p:spTree>
    <p:extLst>
      <p:ext uri="{BB962C8B-B14F-4D97-AF65-F5344CB8AC3E}">
        <p14:creationId xmlns:p14="http://schemas.microsoft.com/office/powerpoint/2010/main" val="314841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F0E79E6-0852-48BA-92F8-4C5F3FD44CEC}"/>
              </a:ext>
            </a:extLst>
          </p:cNvPr>
          <p:cNvSpPr txBox="1">
            <a:spLocks/>
          </p:cNvSpPr>
          <p:nvPr/>
        </p:nvSpPr>
        <p:spPr>
          <a:xfrm>
            <a:off x="6315919" y="361177"/>
            <a:ext cx="4056323" cy="65273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err="1">
                <a:solidFill>
                  <a:schemeClr val="bg1"/>
                </a:solidFill>
              </a:rPr>
              <a:t>Replanificador</a:t>
            </a:r>
            <a:r>
              <a:rPr lang="es-ES" dirty="0">
                <a:solidFill>
                  <a:schemeClr val="bg1"/>
                </a:solidFill>
              </a:rPr>
              <a:t> (II)</a:t>
            </a:r>
          </a:p>
        </p:txBody>
      </p:sp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ED75BDF5-4BAA-4215-9684-0D2D425D0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0" y="486122"/>
            <a:ext cx="3808431" cy="5885756"/>
          </a:xfrm>
          <a:prstGeom prst="rect">
            <a:avLst/>
          </a:prstGeom>
        </p:spPr>
      </p:pic>
      <p:pic>
        <p:nvPicPr>
          <p:cNvPr id="6" name="Imagen 5" descr="Pantalla de computadora encendida con la imagen de una caricatura&#10;&#10;Descripción generada automáticamente con confianza media">
            <a:extLst>
              <a:ext uri="{FF2B5EF4-FFF2-40B4-BE49-F238E27FC236}">
                <a16:creationId xmlns:a16="http://schemas.microsoft.com/office/drawing/2014/main" id="{34266529-7653-43F7-B411-B8151E168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0198"/>
            <a:ext cx="4496162" cy="50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55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D0ABFF9-F86C-41D3-90E7-051559891C62}"/>
              </a:ext>
            </a:extLst>
          </p:cNvPr>
          <p:cNvSpPr txBox="1"/>
          <p:nvPr/>
        </p:nvSpPr>
        <p:spPr>
          <a:xfrm>
            <a:off x="4125513" y="249674"/>
            <a:ext cx="3940969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4000" u="sng" dirty="0" err="1">
                <a:solidFill>
                  <a:schemeClr val="bg1"/>
                </a:solidFill>
                <a:latin typeface="+mj-lt"/>
              </a:rPr>
              <a:t>Replanificador</a:t>
            </a:r>
            <a:r>
              <a:rPr lang="es-ES" sz="4000" u="sng" dirty="0">
                <a:solidFill>
                  <a:schemeClr val="bg1"/>
                </a:solidFill>
                <a:latin typeface="+mj-lt"/>
              </a:rPr>
              <a:t> (III)</a:t>
            </a:r>
            <a:endParaRPr lang="es-ES" sz="4000" dirty="0">
              <a:latin typeface="+mj-lt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03E914F-7971-4341-BD60-29BF1B3D8C02}"/>
              </a:ext>
            </a:extLst>
          </p:cNvPr>
          <p:cNvGrpSpPr/>
          <p:nvPr/>
        </p:nvGrpSpPr>
        <p:grpSpPr>
          <a:xfrm>
            <a:off x="680828" y="1069283"/>
            <a:ext cx="5157096" cy="2795072"/>
            <a:chOff x="797870" y="1252720"/>
            <a:chExt cx="4923017" cy="2633481"/>
          </a:xfrm>
        </p:grpSpPr>
        <p:pic>
          <p:nvPicPr>
            <p:cNvPr id="6" name="Imagen 5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866B7215-E83F-4C00-860B-78E2A3FAE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0" y="1252720"/>
              <a:ext cx="4923017" cy="2633481"/>
            </a:xfrm>
            <a:prstGeom prst="rect">
              <a:avLst/>
            </a:prstGeom>
          </p:spPr>
        </p:pic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148BF81-0E4A-41DE-AA6C-810CE89E2D70}"/>
                </a:ext>
              </a:extLst>
            </p:cNvPr>
            <p:cNvSpPr/>
            <p:nvPr/>
          </p:nvSpPr>
          <p:spPr>
            <a:xfrm>
              <a:off x="1497330" y="2569460"/>
              <a:ext cx="1401457" cy="985270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B2349320-E703-4CAE-A0BE-3FAB1F99727A}"/>
              </a:ext>
            </a:extLst>
          </p:cNvPr>
          <p:cNvGrpSpPr/>
          <p:nvPr/>
        </p:nvGrpSpPr>
        <p:grpSpPr>
          <a:xfrm>
            <a:off x="680828" y="3950098"/>
            <a:ext cx="5157096" cy="2795072"/>
            <a:chOff x="3634490" y="3974846"/>
            <a:chExt cx="4923016" cy="2633480"/>
          </a:xfrm>
        </p:grpSpPr>
        <p:pic>
          <p:nvPicPr>
            <p:cNvPr id="9" name="Imagen 8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2B8748F8-7696-418A-8C7F-CBCFB20F3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4490" y="3974846"/>
              <a:ext cx="4923016" cy="2633480"/>
            </a:xfrm>
            <a:prstGeom prst="rect">
              <a:avLst/>
            </a:prstGeom>
          </p:spPr>
        </p:pic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3E51E43-24D6-4CA7-B4B7-D2F1E41308F3}"/>
                </a:ext>
              </a:extLst>
            </p:cNvPr>
            <p:cNvSpPr/>
            <p:nvPr/>
          </p:nvSpPr>
          <p:spPr>
            <a:xfrm>
              <a:off x="5640087" y="4054855"/>
              <a:ext cx="1457943" cy="745745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DB46ED8-5675-4CE9-A9FB-E3EDC0E1BCF3}"/>
              </a:ext>
            </a:extLst>
          </p:cNvPr>
          <p:cNvSpPr txBox="1"/>
          <p:nvPr/>
        </p:nvSpPr>
        <p:spPr>
          <a:xfrm rot="16200000">
            <a:off x="762065" y="5239911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2DEA26A-1474-4364-84D6-684BE2CBD627}"/>
              </a:ext>
            </a:extLst>
          </p:cNvPr>
          <p:cNvSpPr txBox="1"/>
          <p:nvPr/>
        </p:nvSpPr>
        <p:spPr>
          <a:xfrm rot="16200000">
            <a:off x="762064" y="2355606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836273-4EA8-4EA1-A4FF-C539A0B09E14}"/>
              </a:ext>
            </a:extLst>
          </p:cNvPr>
          <p:cNvSpPr txBox="1"/>
          <p:nvPr/>
        </p:nvSpPr>
        <p:spPr>
          <a:xfrm>
            <a:off x="2985020" y="3635822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90F2DA8-3107-4F8D-BEB7-4A4008C8473B}"/>
              </a:ext>
            </a:extLst>
          </p:cNvPr>
          <p:cNvSpPr txBox="1"/>
          <p:nvPr/>
        </p:nvSpPr>
        <p:spPr>
          <a:xfrm>
            <a:off x="2877068" y="6472096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D384B12-CF1C-4B41-8853-2C17873AA983}"/>
              </a:ext>
            </a:extLst>
          </p:cNvPr>
          <p:cNvGrpSpPr/>
          <p:nvPr/>
        </p:nvGrpSpPr>
        <p:grpSpPr>
          <a:xfrm>
            <a:off x="3910289" y="2808635"/>
            <a:ext cx="1332858" cy="685931"/>
            <a:chOff x="3890642" y="2820915"/>
            <a:chExt cx="1332858" cy="685931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48701F0B-3586-461B-8C09-5C381B44C8A7}"/>
                </a:ext>
              </a:extLst>
            </p:cNvPr>
            <p:cNvGrpSpPr/>
            <p:nvPr/>
          </p:nvGrpSpPr>
          <p:grpSpPr>
            <a:xfrm>
              <a:off x="3890642" y="2820915"/>
              <a:ext cx="1332857" cy="529102"/>
              <a:chOff x="3886263" y="2932463"/>
              <a:chExt cx="1332857" cy="529102"/>
            </a:xfrm>
          </p:grpSpPr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8EA35B8A-3515-44DD-A339-B42D84A62538}"/>
                  </a:ext>
                </a:extLst>
              </p:cNvPr>
              <p:cNvGrpSpPr/>
              <p:nvPr/>
            </p:nvGrpSpPr>
            <p:grpSpPr>
              <a:xfrm>
                <a:off x="3886263" y="2932463"/>
                <a:ext cx="1249232" cy="372014"/>
                <a:chOff x="4181231" y="4350955"/>
                <a:chExt cx="1249232" cy="372014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F556C5A6-4E64-4B4A-8063-C44FD61B5C18}"/>
                    </a:ext>
                  </a:extLst>
                </p:cNvPr>
                <p:cNvGrpSpPr/>
                <p:nvPr/>
              </p:nvGrpSpPr>
              <p:grpSpPr>
                <a:xfrm>
                  <a:off x="4181231" y="4350955"/>
                  <a:ext cx="1249231" cy="215444"/>
                  <a:chOff x="4181231" y="4350955"/>
                  <a:chExt cx="1249231" cy="21544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F1BFDEA4-5B24-4973-945D-41ECCC715E8D}"/>
                      </a:ext>
                    </a:extLst>
                  </p:cNvPr>
                  <p:cNvSpPr/>
                  <p:nvPr/>
                </p:nvSpPr>
                <p:spPr>
                  <a:xfrm>
                    <a:off x="4181231" y="4400062"/>
                    <a:ext cx="144584" cy="117230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24" name="CuadroTexto 23">
                    <a:extLst>
                      <a:ext uri="{FF2B5EF4-FFF2-40B4-BE49-F238E27FC236}">
                        <a16:creationId xmlns:a16="http://schemas.microsoft.com/office/drawing/2014/main" id="{8EE737AA-7110-4C38-9E68-078FE4BD3DDC}"/>
                      </a:ext>
                    </a:extLst>
                  </p:cNvPr>
                  <p:cNvSpPr txBox="1"/>
                  <p:nvPr/>
                </p:nvSpPr>
                <p:spPr>
                  <a:xfrm>
                    <a:off x="4287461" y="4350955"/>
                    <a:ext cx="11430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800" dirty="0">
                        <a:latin typeface="+mj-lt"/>
                        <a:cs typeface="Arial" panose="020B0604020202020204" pitchFamily="34" charset="0"/>
                      </a:rPr>
                      <a:t>Trayectoria interpolada</a:t>
                    </a:r>
                  </a:p>
                </p:txBody>
              </p:sp>
            </p:grpSp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D9557EA0-832F-4A51-972A-AD42A5B4A971}"/>
                    </a:ext>
                  </a:extLst>
                </p:cNvPr>
                <p:cNvGrpSpPr/>
                <p:nvPr/>
              </p:nvGrpSpPr>
              <p:grpSpPr>
                <a:xfrm>
                  <a:off x="4181231" y="4507525"/>
                  <a:ext cx="1249232" cy="215444"/>
                  <a:chOff x="4181231" y="4350696"/>
                  <a:chExt cx="1249232" cy="215444"/>
                </a:xfrm>
              </p:grpSpPr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CDD4D10D-B0F8-4E89-82B9-83FA95581D4E}"/>
                      </a:ext>
                    </a:extLst>
                  </p:cNvPr>
                  <p:cNvSpPr/>
                  <p:nvPr/>
                </p:nvSpPr>
                <p:spPr>
                  <a:xfrm>
                    <a:off x="4181231" y="4400062"/>
                    <a:ext cx="144584" cy="11723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22" name="CuadroTexto 21">
                    <a:extLst>
                      <a:ext uri="{FF2B5EF4-FFF2-40B4-BE49-F238E27FC236}">
                        <a16:creationId xmlns:a16="http://schemas.microsoft.com/office/drawing/2014/main" id="{485B447E-682E-4FF0-96BF-9F2356F913E5}"/>
                      </a:ext>
                    </a:extLst>
                  </p:cNvPr>
                  <p:cNvSpPr txBox="1"/>
                  <p:nvPr/>
                </p:nvSpPr>
                <p:spPr>
                  <a:xfrm>
                    <a:off x="4287462" y="4350696"/>
                    <a:ext cx="11430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800" dirty="0" err="1">
                        <a:latin typeface="+mj-lt"/>
                        <a:cs typeface="Arial" panose="020B0604020202020204" pitchFamily="34" charset="0"/>
                      </a:rPr>
                      <a:t>Waypoints</a:t>
                    </a:r>
                    <a:r>
                      <a:rPr lang="es-ES" sz="800" dirty="0">
                        <a:latin typeface="+mj-lt"/>
                        <a:cs typeface="Arial" panose="020B0604020202020204" pitchFamily="34" charset="0"/>
                      </a:rPr>
                      <a:t> planificados</a:t>
                    </a:r>
                  </a:p>
                </p:txBody>
              </p:sp>
            </p:grpSp>
          </p:grpSp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340B7B11-4A7F-4258-93F0-EBE212806CBE}"/>
                  </a:ext>
                </a:extLst>
              </p:cNvPr>
              <p:cNvGrpSpPr/>
              <p:nvPr/>
            </p:nvGrpSpPr>
            <p:grpSpPr>
              <a:xfrm>
                <a:off x="3886263" y="3246121"/>
                <a:ext cx="1332857" cy="215444"/>
                <a:chOff x="3886263" y="3255629"/>
                <a:chExt cx="1332857" cy="215444"/>
              </a:xfrm>
            </p:grpSpPr>
            <p:sp>
              <p:nvSpPr>
                <p:cNvPr id="25" name="Rectángulo 24">
                  <a:extLst>
                    <a:ext uri="{FF2B5EF4-FFF2-40B4-BE49-F238E27FC236}">
                      <a16:creationId xmlns:a16="http://schemas.microsoft.com/office/drawing/2014/main" id="{BB8F6AE7-DAA1-4CDF-A55E-F6B631E838F3}"/>
                    </a:ext>
                  </a:extLst>
                </p:cNvPr>
                <p:cNvSpPr/>
                <p:nvPr/>
              </p:nvSpPr>
              <p:spPr>
                <a:xfrm>
                  <a:off x="3886263" y="3304736"/>
                  <a:ext cx="144584" cy="117230"/>
                </a:xfrm>
                <a:prstGeom prst="rect">
                  <a:avLst/>
                </a:prstGeom>
                <a:solidFill>
                  <a:srgbClr val="006600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DC2A2B61-D5CC-48D5-8430-E79990DA2965}"/>
                    </a:ext>
                  </a:extLst>
                </p:cNvPr>
                <p:cNvSpPr txBox="1"/>
                <p:nvPr/>
              </p:nvSpPr>
              <p:spPr>
                <a:xfrm>
                  <a:off x="3992494" y="3255629"/>
                  <a:ext cx="12266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800" dirty="0">
                      <a:latin typeface="+mj-lt"/>
                      <a:cs typeface="Arial" panose="020B0604020202020204" pitchFamily="34" charset="0"/>
                    </a:rPr>
                    <a:t>Trayectoria replanificada </a:t>
                  </a:r>
                </a:p>
              </p:txBody>
            </p:sp>
          </p:grp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3E749F8B-85D5-49AC-9EF1-54112DDAF30A}"/>
                </a:ext>
              </a:extLst>
            </p:cNvPr>
            <p:cNvGrpSpPr/>
            <p:nvPr/>
          </p:nvGrpSpPr>
          <p:grpSpPr>
            <a:xfrm>
              <a:off x="3890642" y="3291402"/>
              <a:ext cx="1332858" cy="215444"/>
              <a:chOff x="3886263" y="3255629"/>
              <a:chExt cx="1332858" cy="215444"/>
            </a:xfrm>
          </p:grpSpPr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0794B38F-F857-4F9D-BB7C-80A6A2E736AC}"/>
                  </a:ext>
                </a:extLst>
              </p:cNvPr>
              <p:cNvSpPr/>
              <p:nvPr/>
            </p:nvSpPr>
            <p:spPr>
              <a:xfrm>
                <a:off x="3886263" y="3304736"/>
                <a:ext cx="144584" cy="1172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1063BA15-98F7-4A0A-8834-B09DB196BD01}"/>
                  </a:ext>
                </a:extLst>
              </p:cNvPr>
              <p:cNvSpPr txBox="1"/>
              <p:nvPr/>
            </p:nvSpPr>
            <p:spPr>
              <a:xfrm>
                <a:off x="3992494" y="3255629"/>
                <a:ext cx="1226627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 err="1">
                    <a:latin typeface="+mj-lt"/>
                    <a:cs typeface="Arial" panose="020B0604020202020204" pitchFamily="34" charset="0"/>
                  </a:rPr>
                  <a:t>Waypoints</a:t>
                </a:r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 replanificados</a:t>
                </a:r>
              </a:p>
            </p:txBody>
          </p:sp>
        </p:grp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325AFA1C-8AFB-458C-9DD7-E038C5F6181F}"/>
              </a:ext>
            </a:extLst>
          </p:cNvPr>
          <p:cNvGrpSpPr/>
          <p:nvPr/>
        </p:nvGrpSpPr>
        <p:grpSpPr>
          <a:xfrm>
            <a:off x="1481163" y="5692041"/>
            <a:ext cx="1332858" cy="685931"/>
            <a:chOff x="3890642" y="2820915"/>
            <a:chExt cx="1332858" cy="685931"/>
          </a:xfrm>
        </p:grpSpPr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EA90FDCE-AD80-4A45-9AB0-B4C99D03ADBC}"/>
                </a:ext>
              </a:extLst>
            </p:cNvPr>
            <p:cNvGrpSpPr/>
            <p:nvPr/>
          </p:nvGrpSpPr>
          <p:grpSpPr>
            <a:xfrm>
              <a:off x="3890642" y="2820915"/>
              <a:ext cx="1332857" cy="529102"/>
              <a:chOff x="3886263" y="2932463"/>
              <a:chExt cx="1332857" cy="529102"/>
            </a:xfrm>
          </p:grpSpPr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A9E388BF-0079-48B8-A345-2E6DFA4D9E02}"/>
                  </a:ext>
                </a:extLst>
              </p:cNvPr>
              <p:cNvGrpSpPr/>
              <p:nvPr/>
            </p:nvGrpSpPr>
            <p:grpSpPr>
              <a:xfrm>
                <a:off x="3886263" y="2932463"/>
                <a:ext cx="1249232" cy="372014"/>
                <a:chOff x="4181231" y="4350955"/>
                <a:chExt cx="1249232" cy="372014"/>
              </a:xfrm>
            </p:grpSpPr>
            <p:grpSp>
              <p:nvGrpSpPr>
                <p:cNvPr id="57" name="Grupo 56">
                  <a:extLst>
                    <a:ext uri="{FF2B5EF4-FFF2-40B4-BE49-F238E27FC236}">
                      <a16:creationId xmlns:a16="http://schemas.microsoft.com/office/drawing/2014/main" id="{50813D87-4D2E-4DAD-9732-0A3B8865FDBE}"/>
                    </a:ext>
                  </a:extLst>
                </p:cNvPr>
                <p:cNvGrpSpPr/>
                <p:nvPr/>
              </p:nvGrpSpPr>
              <p:grpSpPr>
                <a:xfrm>
                  <a:off x="4181231" y="4350955"/>
                  <a:ext cx="1249231" cy="215444"/>
                  <a:chOff x="4181231" y="4350955"/>
                  <a:chExt cx="1249231" cy="215444"/>
                </a:xfrm>
              </p:grpSpPr>
              <p:sp>
                <p:nvSpPr>
                  <p:cNvPr id="61" name="Rectángulo 60">
                    <a:extLst>
                      <a:ext uri="{FF2B5EF4-FFF2-40B4-BE49-F238E27FC236}">
                        <a16:creationId xmlns:a16="http://schemas.microsoft.com/office/drawing/2014/main" id="{3ED40174-A3B8-4298-A8B3-A215E5A3DF96}"/>
                      </a:ext>
                    </a:extLst>
                  </p:cNvPr>
                  <p:cNvSpPr/>
                  <p:nvPr/>
                </p:nvSpPr>
                <p:spPr>
                  <a:xfrm>
                    <a:off x="4181231" y="4400062"/>
                    <a:ext cx="144584" cy="117230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2" name="CuadroTexto 61">
                    <a:extLst>
                      <a:ext uri="{FF2B5EF4-FFF2-40B4-BE49-F238E27FC236}">
                        <a16:creationId xmlns:a16="http://schemas.microsoft.com/office/drawing/2014/main" id="{D7C5426B-71B7-47DD-A42D-564B5407D0A6}"/>
                      </a:ext>
                    </a:extLst>
                  </p:cNvPr>
                  <p:cNvSpPr txBox="1"/>
                  <p:nvPr/>
                </p:nvSpPr>
                <p:spPr>
                  <a:xfrm>
                    <a:off x="4287461" y="4350955"/>
                    <a:ext cx="11430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800" dirty="0">
                        <a:latin typeface="+mj-lt"/>
                        <a:cs typeface="Arial" panose="020B0604020202020204" pitchFamily="34" charset="0"/>
                      </a:rPr>
                      <a:t>Trayectoria interpolada</a:t>
                    </a:r>
                  </a:p>
                </p:txBody>
              </p:sp>
            </p:grpSp>
            <p:grpSp>
              <p:nvGrpSpPr>
                <p:cNvPr id="58" name="Grupo 57">
                  <a:extLst>
                    <a:ext uri="{FF2B5EF4-FFF2-40B4-BE49-F238E27FC236}">
                      <a16:creationId xmlns:a16="http://schemas.microsoft.com/office/drawing/2014/main" id="{E858BD1E-AD98-4056-87DE-868B6411A912}"/>
                    </a:ext>
                  </a:extLst>
                </p:cNvPr>
                <p:cNvGrpSpPr/>
                <p:nvPr/>
              </p:nvGrpSpPr>
              <p:grpSpPr>
                <a:xfrm>
                  <a:off x="4181231" y="4507525"/>
                  <a:ext cx="1249232" cy="215444"/>
                  <a:chOff x="4181231" y="4350696"/>
                  <a:chExt cx="1249232" cy="215444"/>
                </a:xfrm>
              </p:grpSpPr>
              <p:sp>
                <p:nvSpPr>
                  <p:cNvPr id="59" name="Rectángulo 58">
                    <a:extLst>
                      <a:ext uri="{FF2B5EF4-FFF2-40B4-BE49-F238E27FC236}">
                        <a16:creationId xmlns:a16="http://schemas.microsoft.com/office/drawing/2014/main" id="{42EF86FC-7914-45FB-8C82-6D16ADA076CC}"/>
                      </a:ext>
                    </a:extLst>
                  </p:cNvPr>
                  <p:cNvSpPr/>
                  <p:nvPr/>
                </p:nvSpPr>
                <p:spPr>
                  <a:xfrm>
                    <a:off x="4181231" y="4400062"/>
                    <a:ext cx="144584" cy="11723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60" name="CuadroTexto 59">
                    <a:extLst>
                      <a:ext uri="{FF2B5EF4-FFF2-40B4-BE49-F238E27FC236}">
                        <a16:creationId xmlns:a16="http://schemas.microsoft.com/office/drawing/2014/main" id="{18432537-5D1D-4238-B40C-1C1F28B7C18A}"/>
                      </a:ext>
                    </a:extLst>
                  </p:cNvPr>
                  <p:cNvSpPr txBox="1"/>
                  <p:nvPr/>
                </p:nvSpPr>
                <p:spPr>
                  <a:xfrm>
                    <a:off x="4287462" y="4350696"/>
                    <a:ext cx="11430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800" dirty="0" err="1">
                        <a:latin typeface="+mj-lt"/>
                        <a:cs typeface="Arial" panose="020B0604020202020204" pitchFamily="34" charset="0"/>
                      </a:rPr>
                      <a:t>Waypoints</a:t>
                    </a:r>
                    <a:r>
                      <a:rPr lang="es-ES" sz="800" dirty="0">
                        <a:latin typeface="+mj-lt"/>
                        <a:cs typeface="Arial" panose="020B0604020202020204" pitchFamily="34" charset="0"/>
                      </a:rPr>
                      <a:t> planificados</a:t>
                    </a:r>
                  </a:p>
                </p:txBody>
              </p:sp>
            </p:grpSp>
          </p:grpSp>
          <p:grpSp>
            <p:nvGrpSpPr>
              <p:cNvPr id="54" name="Grupo 53">
                <a:extLst>
                  <a:ext uri="{FF2B5EF4-FFF2-40B4-BE49-F238E27FC236}">
                    <a16:creationId xmlns:a16="http://schemas.microsoft.com/office/drawing/2014/main" id="{6499B4A8-CFD3-4F32-94D2-1A35A054A2F4}"/>
                  </a:ext>
                </a:extLst>
              </p:cNvPr>
              <p:cNvGrpSpPr/>
              <p:nvPr/>
            </p:nvGrpSpPr>
            <p:grpSpPr>
              <a:xfrm>
                <a:off x="3886263" y="3246121"/>
                <a:ext cx="1332857" cy="215444"/>
                <a:chOff x="3886263" y="3255629"/>
                <a:chExt cx="1332857" cy="215444"/>
              </a:xfrm>
            </p:grpSpPr>
            <p:sp>
              <p:nvSpPr>
                <p:cNvPr id="55" name="Rectángulo 54">
                  <a:extLst>
                    <a:ext uri="{FF2B5EF4-FFF2-40B4-BE49-F238E27FC236}">
                      <a16:creationId xmlns:a16="http://schemas.microsoft.com/office/drawing/2014/main" id="{865BAFDD-74DD-4022-A360-5B4E4D3E9132}"/>
                    </a:ext>
                  </a:extLst>
                </p:cNvPr>
                <p:cNvSpPr/>
                <p:nvPr/>
              </p:nvSpPr>
              <p:spPr>
                <a:xfrm>
                  <a:off x="3886263" y="3304736"/>
                  <a:ext cx="144584" cy="117230"/>
                </a:xfrm>
                <a:prstGeom prst="rect">
                  <a:avLst/>
                </a:prstGeom>
                <a:solidFill>
                  <a:srgbClr val="006600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6" name="CuadroTexto 55">
                  <a:extLst>
                    <a:ext uri="{FF2B5EF4-FFF2-40B4-BE49-F238E27FC236}">
                      <a16:creationId xmlns:a16="http://schemas.microsoft.com/office/drawing/2014/main" id="{76CDD084-254A-4631-A0E3-DBCFFC53D5F4}"/>
                    </a:ext>
                  </a:extLst>
                </p:cNvPr>
                <p:cNvSpPr txBox="1"/>
                <p:nvPr/>
              </p:nvSpPr>
              <p:spPr>
                <a:xfrm>
                  <a:off x="3992494" y="3255629"/>
                  <a:ext cx="12266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800" dirty="0">
                      <a:latin typeface="+mj-lt"/>
                      <a:cs typeface="Arial" panose="020B0604020202020204" pitchFamily="34" charset="0"/>
                    </a:rPr>
                    <a:t>Trayectoria replanificada </a:t>
                  </a:r>
                </a:p>
              </p:txBody>
            </p:sp>
          </p:grpSp>
        </p:grpSp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44326C55-184D-44A4-A7E4-F261227CAA3E}"/>
                </a:ext>
              </a:extLst>
            </p:cNvPr>
            <p:cNvGrpSpPr/>
            <p:nvPr/>
          </p:nvGrpSpPr>
          <p:grpSpPr>
            <a:xfrm>
              <a:off x="3890642" y="3291402"/>
              <a:ext cx="1332858" cy="215444"/>
              <a:chOff x="3886263" y="3255629"/>
              <a:chExt cx="1332858" cy="215444"/>
            </a:xfrm>
          </p:grpSpPr>
          <p:sp>
            <p:nvSpPr>
              <p:cNvPr id="51" name="Rectángulo 50">
                <a:extLst>
                  <a:ext uri="{FF2B5EF4-FFF2-40B4-BE49-F238E27FC236}">
                    <a16:creationId xmlns:a16="http://schemas.microsoft.com/office/drawing/2014/main" id="{1CA98001-A28F-4604-8691-31A5CF34C60D}"/>
                  </a:ext>
                </a:extLst>
              </p:cNvPr>
              <p:cNvSpPr/>
              <p:nvPr/>
            </p:nvSpPr>
            <p:spPr>
              <a:xfrm>
                <a:off x="3886263" y="3304736"/>
                <a:ext cx="144584" cy="1172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2ACBACFF-721F-43D3-8C16-34817A0E004D}"/>
                  </a:ext>
                </a:extLst>
              </p:cNvPr>
              <p:cNvSpPr txBox="1"/>
              <p:nvPr/>
            </p:nvSpPr>
            <p:spPr>
              <a:xfrm>
                <a:off x="3992494" y="3255629"/>
                <a:ext cx="1226627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 err="1">
                    <a:latin typeface="+mj-lt"/>
                    <a:cs typeface="Arial" panose="020B0604020202020204" pitchFamily="34" charset="0"/>
                  </a:rPr>
                  <a:t>Waypoints</a:t>
                </a:r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 replanificados</a:t>
                </a:r>
              </a:p>
            </p:txBody>
          </p:sp>
        </p:grpSp>
      </p:grp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8C889D7-A871-428F-A234-2EFE3C43364F}"/>
              </a:ext>
            </a:extLst>
          </p:cNvPr>
          <p:cNvSpPr txBox="1"/>
          <p:nvPr/>
        </p:nvSpPr>
        <p:spPr>
          <a:xfrm>
            <a:off x="2520530" y="1175648"/>
            <a:ext cx="14776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Ejemplo 1 de replanificación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E3DEAEEA-5242-4196-A058-9824CABCE2C5}"/>
              </a:ext>
            </a:extLst>
          </p:cNvPr>
          <p:cNvSpPr txBox="1"/>
          <p:nvPr/>
        </p:nvSpPr>
        <p:spPr>
          <a:xfrm>
            <a:off x="1240101" y="4061229"/>
            <a:ext cx="14776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Ejemplo 2 de replanificación</a:t>
            </a:r>
          </a:p>
        </p:txBody>
      </p:sp>
      <p:pic>
        <p:nvPicPr>
          <p:cNvPr id="82" name="Imagen 8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EE889A1-A761-45F0-9D73-C7766A5A1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01" y="1062305"/>
            <a:ext cx="5173979" cy="2802049"/>
          </a:xfrm>
          <a:prstGeom prst="rect">
            <a:avLst/>
          </a:prstGeom>
        </p:spPr>
      </p:pic>
      <p:sp>
        <p:nvSpPr>
          <p:cNvPr id="84" name="Rectángulo 83">
            <a:extLst>
              <a:ext uri="{FF2B5EF4-FFF2-40B4-BE49-F238E27FC236}">
                <a16:creationId xmlns:a16="http://schemas.microsoft.com/office/drawing/2014/main" id="{1821B885-DDF9-4BE3-A62A-B38FAF98B174}"/>
              </a:ext>
            </a:extLst>
          </p:cNvPr>
          <p:cNvSpPr/>
          <p:nvPr/>
        </p:nvSpPr>
        <p:spPr>
          <a:xfrm>
            <a:off x="7842368" y="1166215"/>
            <a:ext cx="197124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6" name="Grupo 65">
            <a:extLst>
              <a:ext uri="{FF2B5EF4-FFF2-40B4-BE49-F238E27FC236}">
                <a16:creationId xmlns:a16="http://schemas.microsoft.com/office/drawing/2014/main" id="{E2B3C27C-6E2F-427D-AAA3-80B393E6B9E9}"/>
              </a:ext>
            </a:extLst>
          </p:cNvPr>
          <p:cNvGrpSpPr/>
          <p:nvPr/>
        </p:nvGrpSpPr>
        <p:grpSpPr>
          <a:xfrm>
            <a:off x="6988275" y="1491101"/>
            <a:ext cx="1332858" cy="685931"/>
            <a:chOff x="3890642" y="2820915"/>
            <a:chExt cx="1332858" cy="685931"/>
          </a:xfrm>
        </p:grpSpPr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16EE5E59-A66D-4585-9F09-CF166BC8F292}"/>
                </a:ext>
              </a:extLst>
            </p:cNvPr>
            <p:cNvGrpSpPr/>
            <p:nvPr/>
          </p:nvGrpSpPr>
          <p:grpSpPr>
            <a:xfrm>
              <a:off x="3890642" y="2820915"/>
              <a:ext cx="1332857" cy="529102"/>
              <a:chOff x="3886263" y="2932463"/>
              <a:chExt cx="1332857" cy="529102"/>
            </a:xfrm>
          </p:grpSpPr>
          <p:grpSp>
            <p:nvGrpSpPr>
              <p:cNvPr id="71" name="Grupo 70">
                <a:extLst>
                  <a:ext uri="{FF2B5EF4-FFF2-40B4-BE49-F238E27FC236}">
                    <a16:creationId xmlns:a16="http://schemas.microsoft.com/office/drawing/2014/main" id="{258BC5B6-04C8-4F9F-819A-CF777A8562C3}"/>
                  </a:ext>
                </a:extLst>
              </p:cNvPr>
              <p:cNvGrpSpPr/>
              <p:nvPr/>
            </p:nvGrpSpPr>
            <p:grpSpPr>
              <a:xfrm>
                <a:off x="3886263" y="2932463"/>
                <a:ext cx="1249232" cy="372014"/>
                <a:chOff x="4181231" y="4350955"/>
                <a:chExt cx="1249232" cy="372014"/>
              </a:xfrm>
            </p:grpSpPr>
            <p:grpSp>
              <p:nvGrpSpPr>
                <p:cNvPr id="75" name="Grupo 74">
                  <a:extLst>
                    <a:ext uri="{FF2B5EF4-FFF2-40B4-BE49-F238E27FC236}">
                      <a16:creationId xmlns:a16="http://schemas.microsoft.com/office/drawing/2014/main" id="{00394EB6-2BD2-4CDC-A9D2-CE13FB133A6C}"/>
                    </a:ext>
                  </a:extLst>
                </p:cNvPr>
                <p:cNvGrpSpPr/>
                <p:nvPr/>
              </p:nvGrpSpPr>
              <p:grpSpPr>
                <a:xfrm>
                  <a:off x="4181231" y="4350955"/>
                  <a:ext cx="1249231" cy="215444"/>
                  <a:chOff x="4181231" y="4350955"/>
                  <a:chExt cx="1249231" cy="215444"/>
                </a:xfrm>
              </p:grpSpPr>
              <p:sp>
                <p:nvSpPr>
                  <p:cNvPr id="79" name="Rectángulo 78">
                    <a:extLst>
                      <a:ext uri="{FF2B5EF4-FFF2-40B4-BE49-F238E27FC236}">
                        <a16:creationId xmlns:a16="http://schemas.microsoft.com/office/drawing/2014/main" id="{3CB5A25B-E61D-414E-86BB-C612A04D69D8}"/>
                      </a:ext>
                    </a:extLst>
                  </p:cNvPr>
                  <p:cNvSpPr/>
                  <p:nvPr/>
                </p:nvSpPr>
                <p:spPr>
                  <a:xfrm>
                    <a:off x="4181231" y="4400062"/>
                    <a:ext cx="144584" cy="117230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1FD47B6B-4116-4AA9-810D-E7746DB0FFE7}"/>
                      </a:ext>
                    </a:extLst>
                  </p:cNvPr>
                  <p:cNvSpPr txBox="1"/>
                  <p:nvPr/>
                </p:nvSpPr>
                <p:spPr>
                  <a:xfrm>
                    <a:off x="4287461" y="4350955"/>
                    <a:ext cx="11430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800" dirty="0">
                        <a:latin typeface="+mj-lt"/>
                        <a:cs typeface="Arial" panose="020B0604020202020204" pitchFamily="34" charset="0"/>
                      </a:rPr>
                      <a:t>Trayectoria interpolada</a:t>
                    </a:r>
                  </a:p>
                </p:txBody>
              </p:sp>
            </p:grpSp>
            <p:grpSp>
              <p:nvGrpSpPr>
                <p:cNvPr id="76" name="Grupo 75">
                  <a:extLst>
                    <a:ext uri="{FF2B5EF4-FFF2-40B4-BE49-F238E27FC236}">
                      <a16:creationId xmlns:a16="http://schemas.microsoft.com/office/drawing/2014/main" id="{AF1DCAD7-CC18-4EDD-876A-0BBEB176590A}"/>
                    </a:ext>
                  </a:extLst>
                </p:cNvPr>
                <p:cNvGrpSpPr/>
                <p:nvPr/>
              </p:nvGrpSpPr>
              <p:grpSpPr>
                <a:xfrm>
                  <a:off x="4181231" y="4507525"/>
                  <a:ext cx="1249232" cy="215444"/>
                  <a:chOff x="4181231" y="4350696"/>
                  <a:chExt cx="1249232" cy="215444"/>
                </a:xfrm>
              </p:grpSpPr>
              <p:sp>
                <p:nvSpPr>
                  <p:cNvPr id="77" name="Rectángulo 76">
                    <a:extLst>
                      <a:ext uri="{FF2B5EF4-FFF2-40B4-BE49-F238E27FC236}">
                        <a16:creationId xmlns:a16="http://schemas.microsoft.com/office/drawing/2014/main" id="{55F2771A-1FEC-4F58-8706-DA0F12EE4D7B}"/>
                      </a:ext>
                    </a:extLst>
                  </p:cNvPr>
                  <p:cNvSpPr/>
                  <p:nvPr/>
                </p:nvSpPr>
                <p:spPr>
                  <a:xfrm>
                    <a:off x="4181231" y="4400062"/>
                    <a:ext cx="144584" cy="11723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8" name="CuadroTexto 77">
                    <a:extLst>
                      <a:ext uri="{FF2B5EF4-FFF2-40B4-BE49-F238E27FC236}">
                        <a16:creationId xmlns:a16="http://schemas.microsoft.com/office/drawing/2014/main" id="{B974B418-5D60-40FE-85DF-C5A76973B842}"/>
                      </a:ext>
                    </a:extLst>
                  </p:cNvPr>
                  <p:cNvSpPr txBox="1"/>
                  <p:nvPr/>
                </p:nvSpPr>
                <p:spPr>
                  <a:xfrm>
                    <a:off x="4287462" y="4350696"/>
                    <a:ext cx="11430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800" dirty="0" err="1">
                        <a:latin typeface="+mj-lt"/>
                        <a:cs typeface="Arial" panose="020B0604020202020204" pitchFamily="34" charset="0"/>
                      </a:rPr>
                      <a:t>Waypoints</a:t>
                    </a:r>
                    <a:r>
                      <a:rPr lang="es-ES" sz="800" dirty="0">
                        <a:latin typeface="+mj-lt"/>
                        <a:cs typeface="Arial" panose="020B0604020202020204" pitchFamily="34" charset="0"/>
                      </a:rPr>
                      <a:t> planificados</a:t>
                    </a:r>
                  </a:p>
                </p:txBody>
              </p:sp>
            </p:grpSp>
          </p:grpSp>
          <p:grpSp>
            <p:nvGrpSpPr>
              <p:cNvPr id="72" name="Grupo 71">
                <a:extLst>
                  <a:ext uri="{FF2B5EF4-FFF2-40B4-BE49-F238E27FC236}">
                    <a16:creationId xmlns:a16="http://schemas.microsoft.com/office/drawing/2014/main" id="{438A41BF-871A-43E6-910C-DF34A6F0A71C}"/>
                  </a:ext>
                </a:extLst>
              </p:cNvPr>
              <p:cNvGrpSpPr/>
              <p:nvPr/>
            </p:nvGrpSpPr>
            <p:grpSpPr>
              <a:xfrm>
                <a:off x="3886263" y="3246121"/>
                <a:ext cx="1332857" cy="215444"/>
                <a:chOff x="3886263" y="3255629"/>
                <a:chExt cx="1332857" cy="215444"/>
              </a:xfrm>
            </p:grpSpPr>
            <p:sp>
              <p:nvSpPr>
                <p:cNvPr id="73" name="Rectángulo 72">
                  <a:extLst>
                    <a:ext uri="{FF2B5EF4-FFF2-40B4-BE49-F238E27FC236}">
                      <a16:creationId xmlns:a16="http://schemas.microsoft.com/office/drawing/2014/main" id="{830A6B88-B0F3-4740-B05C-05EF82FE9EFE}"/>
                    </a:ext>
                  </a:extLst>
                </p:cNvPr>
                <p:cNvSpPr/>
                <p:nvPr/>
              </p:nvSpPr>
              <p:spPr>
                <a:xfrm>
                  <a:off x="3886263" y="3304736"/>
                  <a:ext cx="144584" cy="117230"/>
                </a:xfrm>
                <a:prstGeom prst="rect">
                  <a:avLst/>
                </a:prstGeom>
                <a:solidFill>
                  <a:srgbClr val="CCFF33"/>
                </a:solidFill>
                <a:ln>
                  <a:solidFill>
                    <a:srgbClr val="CCFF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4" name="CuadroTexto 73">
                  <a:extLst>
                    <a:ext uri="{FF2B5EF4-FFF2-40B4-BE49-F238E27FC236}">
                      <a16:creationId xmlns:a16="http://schemas.microsoft.com/office/drawing/2014/main" id="{DB236DF7-1F78-4614-8377-EB8089F32154}"/>
                    </a:ext>
                  </a:extLst>
                </p:cNvPr>
                <p:cNvSpPr txBox="1"/>
                <p:nvPr/>
              </p:nvSpPr>
              <p:spPr>
                <a:xfrm>
                  <a:off x="3992494" y="3255629"/>
                  <a:ext cx="12266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800" dirty="0">
                      <a:latin typeface="+mj-lt"/>
                      <a:cs typeface="Arial" panose="020B0604020202020204" pitchFamily="34" charset="0"/>
                    </a:rPr>
                    <a:t>Trayectoria replanificada </a:t>
                  </a:r>
                </a:p>
              </p:txBody>
            </p:sp>
          </p:grp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30DDE55B-096D-472A-A881-66CD09EFBAA7}"/>
                </a:ext>
              </a:extLst>
            </p:cNvPr>
            <p:cNvGrpSpPr/>
            <p:nvPr/>
          </p:nvGrpSpPr>
          <p:grpSpPr>
            <a:xfrm>
              <a:off x="3890642" y="3291402"/>
              <a:ext cx="1332858" cy="215444"/>
              <a:chOff x="3886263" y="3255629"/>
              <a:chExt cx="1332858" cy="215444"/>
            </a:xfrm>
          </p:grpSpPr>
          <p:sp>
            <p:nvSpPr>
              <p:cNvPr id="69" name="Rectángulo 68">
                <a:extLst>
                  <a:ext uri="{FF2B5EF4-FFF2-40B4-BE49-F238E27FC236}">
                    <a16:creationId xmlns:a16="http://schemas.microsoft.com/office/drawing/2014/main" id="{C2E3BB19-1E3F-4BCB-84DE-2E84FBAD9EDB}"/>
                  </a:ext>
                </a:extLst>
              </p:cNvPr>
              <p:cNvSpPr/>
              <p:nvPr/>
            </p:nvSpPr>
            <p:spPr>
              <a:xfrm>
                <a:off x="3886263" y="3304736"/>
                <a:ext cx="144584" cy="1172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52A8DC77-4151-4BBB-8A8E-B39EB6EB2201}"/>
                  </a:ext>
                </a:extLst>
              </p:cNvPr>
              <p:cNvSpPr txBox="1"/>
              <p:nvPr/>
            </p:nvSpPr>
            <p:spPr>
              <a:xfrm>
                <a:off x="3992494" y="3255629"/>
                <a:ext cx="1226627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 err="1">
                    <a:latin typeface="+mj-lt"/>
                    <a:cs typeface="Arial" panose="020B0604020202020204" pitchFamily="34" charset="0"/>
                  </a:rPr>
                  <a:t>Waypoints</a:t>
                </a:r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 replanificados</a:t>
                </a:r>
              </a:p>
            </p:txBody>
          </p:sp>
        </p:grpSp>
      </p:grpSp>
      <p:sp>
        <p:nvSpPr>
          <p:cNvPr id="83" name="CuadroTexto 82">
            <a:extLst>
              <a:ext uri="{FF2B5EF4-FFF2-40B4-BE49-F238E27FC236}">
                <a16:creationId xmlns:a16="http://schemas.microsoft.com/office/drawing/2014/main" id="{59641B30-B660-4BE6-A94D-1F1343D19504}"/>
              </a:ext>
            </a:extLst>
          </p:cNvPr>
          <p:cNvSpPr txBox="1"/>
          <p:nvPr/>
        </p:nvSpPr>
        <p:spPr>
          <a:xfrm>
            <a:off x="7842368" y="1166215"/>
            <a:ext cx="19712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Ejemplo 3 de replanificación</a:t>
            </a:r>
          </a:p>
        </p:txBody>
      </p:sp>
      <p:pic>
        <p:nvPicPr>
          <p:cNvPr id="88" name="Imagen 87" descr="Gráfico&#10;&#10;Descripción generada automáticamente">
            <a:extLst>
              <a:ext uri="{FF2B5EF4-FFF2-40B4-BE49-F238E27FC236}">
                <a16:creationId xmlns:a16="http://schemas.microsoft.com/office/drawing/2014/main" id="{311E20FF-8063-43DE-8C01-CCA791917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41" y="3949079"/>
            <a:ext cx="5165539" cy="2802049"/>
          </a:xfrm>
          <a:prstGeom prst="rect">
            <a:avLst/>
          </a:prstGeom>
        </p:spPr>
      </p:pic>
      <p:sp>
        <p:nvSpPr>
          <p:cNvPr id="89" name="Rectángulo 88">
            <a:extLst>
              <a:ext uri="{FF2B5EF4-FFF2-40B4-BE49-F238E27FC236}">
                <a16:creationId xmlns:a16="http://schemas.microsoft.com/office/drawing/2014/main" id="{5BAE2EEA-B1BB-4149-AB2E-4FD3F773DAF0}"/>
              </a:ext>
            </a:extLst>
          </p:cNvPr>
          <p:cNvSpPr/>
          <p:nvPr/>
        </p:nvSpPr>
        <p:spPr>
          <a:xfrm>
            <a:off x="8440615" y="3624092"/>
            <a:ext cx="1065126" cy="177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D2C9945F-CEDE-402E-B55B-BB81967DF52B}"/>
              </a:ext>
            </a:extLst>
          </p:cNvPr>
          <p:cNvSpPr txBox="1"/>
          <p:nvPr/>
        </p:nvSpPr>
        <p:spPr>
          <a:xfrm>
            <a:off x="7987556" y="3557164"/>
            <a:ext cx="19712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1967FC5D-D754-4B10-944B-DA0B35199060}"/>
              </a:ext>
            </a:extLst>
          </p:cNvPr>
          <p:cNvSpPr/>
          <p:nvPr/>
        </p:nvSpPr>
        <p:spPr>
          <a:xfrm rot="16200000">
            <a:off x="6165409" y="2393244"/>
            <a:ext cx="1065126" cy="177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7F3EC1B0-9089-42C4-A632-ED3B4405FC85}"/>
              </a:ext>
            </a:extLst>
          </p:cNvPr>
          <p:cNvSpPr txBox="1"/>
          <p:nvPr/>
        </p:nvSpPr>
        <p:spPr>
          <a:xfrm rot="16200000">
            <a:off x="5707298" y="2396245"/>
            <a:ext cx="19712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383022D3-80A5-4E23-878E-74FA1F20C7A2}"/>
              </a:ext>
            </a:extLst>
          </p:cNvPr>
          <p:cNvSpPr/>
          <p:nvPr/>
        </p:nvSpPr>
        <p:spPr>
          <a:xfrm>
            <a:off x="7842368" y="4099146"/>
            <a:ext cx="2070474" cy="177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985E4F2F-6B03-4E69-B50B-24AB42C95BA0}"/>
              </a:ext>
            </a:extLst>
          </p:cNvPr>
          <p:cNvSpPr txBox="1"/>
          <p:nvPr/>
        </p:nvSpPr>
        <p:spPr>
          <a:xfrm>
            <a:off x="6638259" y="4061229"/>
            <a:ext cx="4512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dirty="0">
                <a:latin typeface="+mj-lt"/>
                <a:cs typeface="Arial" panose="020B0604020202020204" pitchFamily="34" charset="0"/>
              </a:rPr>
              <a:t>Error </a:t>
            </a:r>
            <a:r>
              <a:rPr lang="el-GR" sz="600" dirty="0">
                <a:latin typeface="+mj-lt"/>
                <a:cs typeface="Arial" panose="020B0604020202020204" pitchFamily="34" charset="0"/>
              </a:rPr>
              <a:t>Δ</a:t>
            </a:r>
            <a:r>
              <a:rPr lang="es-ES" sz="600" dirty="0">
                <a:latin typeface="+mj-lt"/>
                <a:cs typeface="Arial" panose="020B0604020202020204" pitchFamily="34" charset="0"/>
              </a:rPr>
              <a:t>y respecto del </a:t>
            </a:r>
            <a:r>
              <a:rPr lang="es-ES" sz="600" dirty="0" err="1">
                <a:latin typeface="+mj-lt"/>
                <a:cs typeface="Arial" panose="020B0604020202020204" pitchFamily="34" charset="0"/>
              </a:rPr>
              <a:t>wp</a:t>
            </a:r>
            <a:r>
              <a:rPr lang="es-ES" sz="600" dirty="0">
                <a:latin typeface="+mj-lt"/>
                <a:cs typeface="Arial" panose="020B0604020202020204" pitchFamily="34" charset="0"/>
              </a:rPr>
              <a:t> en el SR local del robot que entra al controlador (obtenida durante el ejemplo 3)</a:t>
            </a: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94AB0D3A-BC65-4597-98BD-49238B175062}"/>
              </a:ext>
            </a:extLst>
          </p:cNvPr>
          <p:cNvSpPr/>
          <p:nvPr/>
        </p:nvSpPr>
        <p:spPr>
          <a:xfrm rot="16200000">
            <a:off x="6137768" y="4541406"/>
            <a:ext cx="1065126" cy="177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3859C7F7-FA4B-405A-98D6-5F3EF7A57468}"/>
              </a:ext>
            </a:extLst>
          </p:cNvPr>
          <p:cNvSpPr txBox="1"/>
          <p:nvPr/>
        </p:nvSpPr>
        <p:spPr>
          <a:xfrm rot="16200000">
            <a:off x="5902597" y="4662813"/>
            <a:ext cx="15354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dirty="0">
                <a:latin typeface="+mj-lt"/>
                <a:cs typeface="Arial" panose="020B0604020202020204" pitchFamily="34" charset="0"/>
              </a:rPr>
              <a:t>Error </a:t>
            </a:r>
            <a:r>
              <a:rPr lang="es-ES" sz="600" dirty="0" err="1">
                <a:latin typeface="+mj-lt"/>
                <a:cs typeface="Arial" panose="020B0604020202020204" pitchFamily="34" charset="0"/>
              </a:rPr>
              <a:t>Δy</a:t>
            </a:r>
            <a:r>
              <a:rPr lang="es-ES" sz="600" dirty="0">
                <a:latin typeface="+mj-lt"/>
                <a:cs typeface="Arial" panose="020B0604020202020204" pitchFamily="34" charset="0"/>
              </a:rPr>
              <a:t> (m)</a:t>
            </a: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BC52F57E-3E1E-4FA2-AC56-AECB5A0E78A9}"/>
              </a:ext>
            </a:extLst>
          </p:cNvPr>
          <p:cNvSpPr/>
          <p:nvPr/>
        </p:nvSpPr>
        <p:spPr>
          <a:xfrm rot="16200000">
            <a:off x="6194460" y="5769614"/>
            <a:ext cx="1065126" cy="177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16C188E-A354-4F8D-B908-52691E3A7E7D}"/>
              </a:ext>
            </a:extLst>
          </p:cNvPr>
          <p:cNvSpPr txBox="1"/>
          <p:nvPr/>
        </p:nvSpPr>
        <p:spPr>
          <a:xfrm rot="16200000">
            <a:off x="5703667" y="5801349"/>
            <a:ext cx="19712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dirty="0" err="1">
                <a:latin typeface="+mj-lt"/>
                <a:cs typeface="Arial" panose="020B0604020202020204" pitchFamily="34" charset="0"/>
              </a:rPr>
              <a:t>yaw</a:t>
            </a:r>
            <a:r>
              <a:rPr lang="es-ES" sz="600" dirty="0">
                <a:latin typeface="+mj-lt"/>
                <a:cs typeface="Arial" panose="020B0604020202020204" pitchFamily="34" charset="0"/>
              </a:rPr>
              <a:t> (rad/s)</a:t>
            </a:r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F19EEE33-F7D3-4D6F-9499-7AAAF96322FF}"/>
              </a:ext>
            </a:extLst>
          </p:cNvPr>
          <p:cNvSpPr/>
          <p:nvPr/>
        </p:nvSpPr>
        <p:spPr>
          <a:xfrm>
            <a:off x="8440615" y="6519955"/>
            <a:ext cx="1065126" cy="177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28A72D5A-22EE-4217-A84C-66631DBC7733}"/>
              </a:ext>
            </a:extLst>
          </p:cNvPr>
          <p:cNvSpPr txBox="1"/>
          <p:nvPr/>
        </p:nvSpPr>
        <p:spPr>
          <a:xfrm>
            <a:off x="7891983" y="6467853"/>
            <a:ext cx="19712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dirty="0">
                <a:latin typeface="+mj-lt"/>
                <a:cs typeface="Arial" panose="020B0604020202020204" pitchFamily="34" charset="0"/>
              </a:rPr>
              <a:t>Tiempo (s)</a:t>
            </a:r>
          </a:p>
        </p:txBody>
      </p:sp>
    </p:spTree>
    <p:extLst>
      <p:ext uri="{BB962C8B-B14F-4D97-AF65-F5344CB8AC3E}">
        <p14:creationId xmlns:p14="http://schemas.microsoft.com/office/powerpoint/2010/main" val="1333976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7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0ABFF9-F86C-41D3-90E7-051559891C62}"/>
              </a:ext>
            </a:extLst>
          </p:cNvPr>
          <p:cNvSpPr txBox="1"/>
          <p:nvPr/>
        </p:nvSpPr>
        <p:spPr>
          <a:xfrm>
            <a:off x="1419212" y="1017233"/>
            <a:ext cx="3852534" cy="11937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</a:t>
            </a:r>
            <a:r>
              <a:rPr lang="en-US" sz="4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Debilidades</a:t>
            </a:r>
            <a:r>
              <a:rPr lang="en-US" sz="4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” de los </a:t>
            </a:r>
            <a:r>
              <a:rPr lang="en-US" sz="4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algoritmos</a:t>
            </a:r>
            <a:endParaRPr kumimoji="0" lang="en-US" sz="4200" b="0" i="0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4" name="Picture 6" descr="Imagen">
            <a:extLst>
              <a:ext uri="{FF2B5EF4-FFF2-40B4-BE49-F238E27FC236}">
                <a16:creationId xmlns:a16="http://schemas.microsoft.com/office/drawing/2014/main" id="{A3F48447-C253-4166-B732-173E2A6B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3" y="3780507"/>
            <a:ext cx="5586942" cy="298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n">
            <a:extLst>
              <a:ext uri="{FF2B5EF4-FFF2-40B4-BE49-F238E27FC236}">
                <a16:creationId xmlns:a16="http://schemas.microsoft.com/office/drawing/2014/main" id="{808B8F1B-BCB7-4312-A38B-54543876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521" y="663833"/>
            <a:ext cx="5586942" cy="298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n">
            <a:extLst>
              <a:ext uri="{FF2B5EF4-FFF2-40B4-BE49-F238E27FC236}">
                <a16:creationId xmlns:a16="http://schemas.microsoft.com/office/drawing/2014/main" id="{AEC6A6F0-2F9A-4761-935F-099BC255F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838" y="3780507"/>
            <a:ext cx="5586942" cy="298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5B10E45-0AB6-4EA5-AE32-EC322505E8DC}"/>
              </a:ext>
            </a:extLst>
          </p:cNvPr>
          <p:cNvSpPr txBox="1"/>
          <p:nvPr/>
        </p:nvSpPr>
        <p:spPr>
          <a:xfrm>
            <a:off x="6788535" y="246888"/>
            <a:ext cx="496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Elección incorrecta de parámetros en Pure </a:t>
            </a:r>
            <a:r>
              <a:rPr lang="es-ES" u="sng" dirty="0" err="1">
                <a:solidFill>
                  <a:schemeClr val="bg1"/>
                </a:solidFill>
              </a:rPr>
              <a:t>Pursuit</a:t>
            </a:r>
            <a:endParaRPr lang="es-ES" u="sng" dirty="0">
              <a:solidFill>
                <a:schemeClr val="bg1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6768029-2503-4146-AD5E-21F9C1B888D0}"/>
              </a:ext>
            </a:extLst>
          </p:cNvPr>
          <p:cNvSpPr txBox="1"/>
          <p:nvPr/>
        </p:nvSpPr>
        <p:spPr>
          <a:xfrm>
            <a:off x="746275" y="3045697"/>
            <a:ext cx="558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Comportamiento erróneo del algoritmo </a:t>
            </a:r>
            <a:r>
              <a:rPr lang="es-ES" u="sng" dirty="0" err="1">
                <a:solidFill>
                  <a:schemeClr val="bg1"/>
                </a:solidFill>
              </a:rPr>
              <a:t>replanificador</a:t>
            </a:r>
            <a:r>
              <a:rPr lang="es-ES" u="sng" dirty="0">
                <a:solidFill>
                  <a:schemeClr val="bg1"/>
                </a:solidFill>
              </a:rPr>
              <a:t> debido a disposición no favorable de los obstáculos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EA78593-A83C-4D7B-BE17-622FF38E91B2}"/>
              </a:ext>
            </a:extLst>
          </p:cNvPr>
          <p:cNvSpPr txBox="1"/>
          <p:nvPr/>
        </p:nvSpPr>
        <p:spPr>
          <a:xfrm>
            <a:off x="8998951" y="3393511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ADAC4B4-7952-4273-A67D-C6E3A6F7DBFE}"/>
              </a:ext>
            </a:extLst>
          </p:cNvPr>
          <p:cNvSpPr txBox="1"/>
          <p:nvPr/>
        </p:nvSpPr>
        <p:spPr>
          <a:xfrm>
            <a:off x="8998951" y="6503390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78A9B71-EAA4-4C0B-99E6-CEA44ECDD9C0}"/>
              </a:ext>
            </a:extLst>
          </p:cNvPr>
          <p:cNvSpPr txBox="1"/>
          <p:nvPr/>
        </p:nvSpPr>
        <p:spPr>
          <a:xfrm>
            <a:off x="3071121" y="6509172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165AF9F-43B4-42D7-9283-59490ADFA2F2}"/>
              </a:ext>
            </a:extLst>
          </p:cNvPr>
          <p:cNvSpPr txBox="1"/>
          <p:nvPr/>
        </p:nvSpPr>
        <p:spPr>
          <a:xfrm rot="16200000">
            <a:off x="991461" y="5167291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DD7A811-0CCB-4509-99C5-BDB5BB6CD704}"/>
              </a:ext>
            </a:extLst>
          </p:cNvPr>
          <p:cNvSpPr txBox="1"/>
          <p:nvPr/>
        </p:nvSpPr>
        <p:spPr>
          <a:xfrm rot="16200000">
            <a:off x="6672903" y="5167291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33D1AC1-A9AB-4EBA-996D-2E82AB8E1C70}"/>
              </a:ext>
            </a:extLst>
          </p:cNvPr>
          <p:cNvSpPr txBox="1"/>
          <p:nvPr/>
        </p:nvSpPr>
        <p:spPr>
          <a:xfrm rot="16200000">
            <a:off x="6672903" y="2050617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0E3E90B-DA02-44CC-8C58-DCF366004E4B}"/>
              </a:ext>
            </a:extLst>
          </p:cNvPr>
          <p:cNvGrpSpPr/>
          <p:nvPr/>
        </p:nvGrpSpPr>
        <p:grpSpPr>
          <a:xfrm>
            <a:off x="1590770" y="4246117"/>
            <a:ext cx="1332858" cy="685931"/>
            <a:chOff x="3890642" y="2820915"/>
            <a:chExt cx="1332858" cy="685931"/>
          </a:xfrm>
        </p:grpSpPr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6244EB86-3843-4527-BE8D-E96FEECCFEDF}"/>
                </a:ext>
              </a:extLst>
            </p:cNvPr>
            <p:cNvGrpSpPr/>
            <p:nvPr/>
          </p:nvGrpSpPr>
          <p:grpSpPr>
            <a:xfrm>
              <a:off x="3890642" y="2820915"/>
              <a:ext cx="1332857" cy="529102"/>
              <a:chOff x="3886263" y="2932463"/>
              <a:chExt cx="1332857" cy="529102"/>
            </a:xfrm>
          </p:grpSpPr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C042F1E5-4CF9-4290-99D2-DD20DBA9E806}"/>
                  </a:ext>
                </a:extLst>
              </p:cNvPr>
              <p:cNvGrpSpPr/>
              <p:nvPr/>
            </p:nvGrpSpPr>
            <p:grpSpPr>
              <a:xfrm>
                <a:off x="3886263" y="2932463"/>
                <a:ext cx="1249232" cy="372014"/>
                <a:chOff x="4181231" y="4350955"/>
                <a:chExt cx="1249232" cy="372014"/>
              </a:xfrm>
            </p:grpSpPr>
            <p:grpSp>
              <p:nvGrpSpPr>
                <p:cNvPr id="48" name="Grupo 47">
                  <a:extLst>
                    <a:ext uri="{FF2B5EF4-FFF2-40B4-BE49-F238E27FC236}">
                      <a16:creationId xmlns:a16="http://schemas.microsoft.com/office/drawing/2014/main" id="{4B3C8603-9600-4866-8ACC-A841B9D5668B}"/>
                    </a:ext>
                  </a:extLst>
                </p:cNvPr>
                <p:cNvGrpSpPr/>
                <p:nvPr/>
              </p:nvGrpSpPr>
              <p:grpSpPr>
                <a:xfrm>
                  <a:off x="4181231" y="4350955"/>
                  <a:ext cx="1249231" cy="215444"/>
                  <a:chOff x="4181231" y="4350955"/>
                  <a:chExt cx="1249231" cy="215444"/>
                </a:xfrm>
              </p:grpSpPr>
              <p:sp>
                <p:nvSpPr>
                  <p:cNvPr id="52" name="Rectángulo 51">
                    <a:extLst>
                      <a:ext uri="{FF2B5EF4-FFF2-40B4-BE49-F238E27FC236}">
                        <a16:creationId xmlns:a16="http://schemas.microsoft.com/office/drawing/2014/main" id="{E26FB689-8306-4718-A09A-96086972B0D2}"/>
                      </a:ext>
                    </a:extLst>
                  </p:cNvPr>
                  <p:cNvSpPr/>
                  <p:nvPr/>
                </p:nvSpPr>
                <p:spPr>
                  <a:xfrm>
                    <a:off x="4181231" y="4400062"/>
                    <a:ext cx="144584" cy="117230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3" name="CuadroTexto 52">
                    <a:extLst>
                      <a:ext uri="{FF2B5EF4-FFF2-40B4-BE49-F238E27FC236}">
                        <a16:creationId xmlns:a16="http://schemas.microsoft.com/office/drawing/2014/main" id="{39D2BFE3-B405-4EEB-A79F-A4E02E5C31FD}"/>
                      </a:ext>
                    </a:extLst>
                  </p:cNvPr>
                  <p:cNvSpPr txBox="1"/>
                  <p:nvPr/>
                </p:nvSpPr>
                <p:spPr>
                  <a:xfrm>
                    <a:off x="4287461" y="4350955"/>
                    <a:ext cx="11430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800" dirty="0">
                        <a:latin typeface="+mj-lt"/>
                        <a:cs typeface="Arial" panose="020B0604020202020204" pitchFamily="34" charset="0"/>
                      </a:rPr>
                      <a:t>Trayectoria interpolada</a:t>
                    </a:r>
                  </a:p>
                </p:txBody>
              </p:sp>
            </p:grpSp>
            <p:grpSp>
              <p:nvGrpSpPr>
                <p:cNvPr id="49" name="Grupo 48">
                  <a:extLst>
                    <a:ext uri="{FF2B5EF4-FFF2-40B4-BE49-F238E27FC236}">
                      <a16:creationId xmlns:a16="http://schemas.microsoft.com/office/drawing/2014/main" id="{37905484-1C2C-41B4-9A22-8745A281FFF5}"/>
                    </a:ext>
                  </a:extLst>
                </p:cNvPr>
                <p:cNvGrpSpPr/>
                <p:nvPr/>
              </p:nvGrpSpPr>
              <p:grpSpPr>
                <a:xfrm>
                  <a:off x="4181231" y="4507525"/>
                  <a:ext cx="1249232" cy="215444"/>
                  <a:chOff x="4181231" y="4350696"/>
                  <a:chExt cx="1249232" cy="215444"/>
                </a:xfrm>
              </p:grpSpPr>
              <p:sp>
                <p:nvSpPr>
                  <p:cNvPr id="50" name="Rectángulo 49">
                    <a:extLst>
                      <a:ext uri="{FF2B5EF4-FFF2-40B4-BE49-F238E27FC236}">
                        <a16:creationId xmlns:a16="http://schemas.microsoft.com/office/drawing/2014/main" id="{A4B89AFF-F621-418A-B04B-943AFF489679}"/>
                      </a:ext>
                    </a:extLst>
                  </p:cNvPr>
                  <p:cNvSpPr/>
                  <p:nvPr/>
                </p:nvSpPr>
                <p:spPr>
                  <a:xfrm>
                    <a:off x="4181231" y="4400062"/>
                    <a:ext cx="144584" cy="11723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51" name="CuadroTexto 50">
                    <a:extLst>
                      <a:ext uri="{FF2B5EF4-FFF2-40B4-BE49-F238E27FC236}">
                        <a16:creationId xmlns:a16="http://schemas.microsoft.com/office/drawing/2014/main" id="{6CDB584C-8CD8-439F-B667-C513568779BD}"/>
                      </a:ext>
                    </a:extLst>
                  </p:cNvPr>
                  <p:cNvSpPr txBox="1"/>
                  <p:nvPr/>
                </p:nvSpPr>
                <p:spPr>
                  <a:xfrm>
                    <a:off x="4287462" y="4350696"/>
                    <a:ext cx="11430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800" dirty="0" err="1">
                        <a:latin typeface="+mj-lt"/>
                        <a:cs typeface="Arial" panose="020B0604020202020204" pitchFamily="34" charset="0"/>
                      </a:rPr>
                      <a:t>Waypoints</a:t>
                    </a:r>
                    <a:r>
                      <a:rPr lang="es-ES" sz="800" dirty="0">
                        <a:latin typeface="+mj-lt"/>
                        <a:cs typeface="Arial" panose="020B0604020202020204" pitchFamily="34" charset="0"/>
                      </a:rPr>
                      <a:t> planificados</a:t>
                    </a:r>
                  </a:p>
                </p:txBody>
              </p:sp>
            </p:grpSp>
          </p:grpSp>
          <p:grpSp>
            <p:nvGrpSpPr>
              <p:cNvPr id="45" name="Grupo 44">
                <a:extLst>
                  <a:ext uri="{FF2B5EF4-FFF2-40B4-BE49-F238E27FC236}">
                    <a16:creationId xmlns:a16="http://schemas.microsoft.com/office/drawing/2014/main" id="{1F6C9CE3-0CC7-413E-89D4-F1902FCBF0B0}"/>
                  </a:ext>
                </a:extLst>
              </p:cNvPr>
              <p:cNvGrpSpPr/>
              <p:nvPr/>
            </p:nvGrpSpPr>
            <p:grpSpPr>
              <a:xfrm>
                <a:off x="3886263" y="3246121"/>
                <a:ext cx="1332857" cy="215444"/>
                <a:chOff x="3886263" y="3255629"/>
                <a:chExt cx="1332857" cy="215444"/>
              </a:xfrm>
            </p:grpSpPr>
            <p:sp>
              <p:nvSpPr>
                <p:cNvPr id="46" name="Rectángulo 45">
                  <a:extLst>
                    <a:ext uri="{FF2B5EF4-FFF2-40B4-BE49-F238E27FC236}">
                      <a16:creationId xmlns:a16="http://schemas.microsoft.com/office/drawing/2014/main" id="{E8930431-09C2-4D1D-B2B0-330492336528}"/>
                    </a:ext>
                  </a:extLst>
                </p:cNvPr>
                <p:cNvSpPr/>
                <p:nvPr/>
              </p:nvSpPr>
              <p:spPr>
                <a:xfrm>
                  <a:off x="3886263" y="3304736"/>
                  <a:ext cx="144584" cy="117230"/>
                </a:xfrm>
                <a:prstGeom prst="rect">
                  <a:avLst/>
                </a:prstGeom>
                <a:solidFill>
                  <a:srgbClr val="006600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7" name="CuadroTexto 46">
                  <a:extLst>
                    <a:ext uri="{FF2B5EF4-FFF2-40B4-BE49-F238E27FC236}">
                      <a16:creationId xmlns:a16="http://schemas.microsoft.com/office/drawing/2014/main" id="{69B4FBFD-FD7E-4F1E-8590-125450054CFE}"/>
                    </a:ext>
                  </a:extLst>
                </p:cNvPr>
                <p:cNvSpPr txBox="1"/>
                <p:nvPr/>
              </p:nvSpPr>
              <p:spPr>
                <a:xfrm>
                  <a:off x="3992494" y="3255629"/>
                  <a:ext cx="12266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800" dirty="0">
                      <a:latin typeface="+mj-lt"/>
                      <a:cs typeface="Arial" panose="020B0604020202020204" pitchFamily="34" charset="0"/>
                    </a:rPr>
                    <a:t>Trayectoria replanificada </a:t>
                  </a:r>
                </a:p>
              </p:txBody>
            </p:sp>
          </p:grpSp>
        </p:grp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8A29C04B-181C-4A62-9AA8-63CA58796893}"/>
                </a:ext>
              </a:extLst>
            </p:cNvPr>
            <p:cNvGrpSpPr/>
            <p:nvPr/>
          </p:nvGrpSpPr>
          <p:grpSpPr>
            <a:xfrm>
              <a:off x="3890642" y="3291402"/>
              <a:ext cx="1332858" cy="215444"/>
              <a:chOff x="3886263" y="3255629"/>
              <a:chExt cx="1332858" cy="215444"/>
            </a:xfrm>
          </p:grpSpPr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C2857757-F55E-42B9-88A9-ADF5C8A7C424}"/>
                  </a:ext>
                </a:extLst>
              </p:cNvPr>
              <p:cNvSpPr/>
              <p:nvPr/>
            </p:nvSpPr>
            <p:spPr>
              <a:xfrm>
                <a:off x="3886263" y="3304736"/>
                <a:ext cx="144584" cy="1172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845A4ACA-A688-410F-AD1F-6EB0D98C9326}"/>
                  </a:ext>
                </a:extLst>
              </p:cNvPr>
              <p:cNvSpPr txBox="1"/>
              <p:nvPr/>
            </p:nvSpPr>
            <p:spPr>
              <a:xfrm>
                <a:off x="3992494" y="3255629"/>
                <a:ext cx="1226627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 err="1">
                    <a:latin typeface="+mj-lt"/>
                    <a:cs typeface="Arial" panose="020B0604020202020204" pitchFamily="34" charset="0"/>
                  </a:rPr>
                  <a:t>Waypoints</a:t>
                </a:r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 replanificados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6D2A0B98-9DEC-4332-822B-C7B8BE7B3387}"/>
              </a:ext>
            </a:extLst>
          </p:cNvPr>
          <p:cNvGrpSpPr/>
          <p:nvPr/>
        </p:nvGrpSpPr>
        <p:grpSpPr>
          <a:xfrm>
            <a:off x="10192835" y="5816034"/>
            <a:ext cx="1249232" cy="538351"/>
            <a:chOff x="10072296" y="5632561"/>
            <a:chExt cx="1249232" cy="538351"/>
          </a:xfrm>
        </p:grpSpPr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65719EBB-D0E5-47D2-823B-9F9FC260DA02}"/>
                </a:ext>
              </a:extLst>
            </p:cNvPr>
            <p:cNvGrpSpPr/>
            <p:nvPr/>
          </p:nvGrpSpPr>
          <p:grpSpPr>
            <a:xfrm>
              <a:off x="10072296" y="5632561"/>
              <a:ext cx="1249232" cy="372014"/>
              <a:chOff x="4181231" y="4350955"/>
              <a:chExt cx="1249232" cy="372014"/>
            </a:xfrm>
          </p:grpSpPr>
          <p:grpSp>
            <p:nvGrpSpPr>
              <p:cNvPr id="63" name="Grupo 62">
                <a:extLst>
                  <a:ext uri="{FF2B5EF4-FFF2-40B4-BE49-F238E27FC236}">
                    <a16:creationId xmlns:a16="http://schemas.microsoft.com/office/drawing/2014/main" id="{B55754A9-EBFD-4223-9EA5-3E89F2D506A1}"/>
                  </a:ext>
                </a:extLst>
              </p:cNvPr>
              <p:cNvGrpSpPr/>
              <p:nvPr/>
            </p:nvGrpSpPr>
            <p:grpSpPr>
              <a:xfrm>
                <a:off x="4181231" y="4350955"/>
                <a:ext cx="1249231" cy="215444"/>
                <a:chOff x="4181231" y="4350955"/>
                <a:chExt cx="1249231" cy="215444"/>
              </a:xfrm>
            </p:grpSpPr>
            <p:sp>
              <p:nvSpPr>
                <p:cNvPr id="67" name="Rectángulo 66">
                  <a:extLst>
                    <a:ext uri="{FF2B5EF4-FFF2-40B4-BE49-F238E27FC236}">
                      <a16:creationId xmlns:a16="http://schemas.microsoft.com/office/drawing/2014/main" id="{FB9FC66C-2050-4CF7-BDB4-D7A2F45D6807}"/>
                    </a:ext>
                  </a:extLst>
                </p:cNvPr>
                <p:cNvSpPr/>
                <p:nvPr/>
              </p:nvSpPr>
              <p:spPr>
                <a:xfrm>
                  <a:off x="4181231" y="4400062"/>
                  <a:ext cx="144584" cy="11723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8" name="CuadroTexto 67">
                  <a:extLst>
                    <a:ext uri="{FF2B5EF4-FFF2-40B4-BE49-F238E27FC236}">
                      <a16:creationId xmlns:a16="http://schemas.microsoft.com/office/drawing/2014/main" id="{8DAF79BA-7B76-4AD9-9761-529804B0E1C3}"/>
                    </a:ext>
                  </a:extLst>
                </p:cNvPr>
                <p:cNvSpPr txBox="1"/>
                <p:nvPr/>
              </p:nvSpPr>
              <p:spPr>
                <a:xfrm>
                  <a:off x="4287461" y="4350955"/>
                  <a:ext cx="1143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800" dirty="0">
                      <a:latin typeface="+mj-lt"/>
                      <a:cs typeface="Arial" panose="020B0604020202020204" pitchFamily="34" charset="0"/>
                    </a:rPr>
                    <a:t>Trayectoria interpolada</a:t>
                  </a:r>
                </a:p>
              </p:txBody>
            </p:sp>
          </p:grpSp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D645BDE9-4456-4104-908F-D3FAE132A25D}"/>
                  </a:ext>
                </a:extLst>
              </p:cNvPr>
              <p:cNvGrpSpPr/>
              <p:nvPr/>
            </p:nvGrpSpPr>
            <p:grpSpPr>
              <a:xfrm>
                <a:off x="4181231" y="4507525"/>
                <a:ext cx="1249232" cy="215444"/>
                <a:chOff x="4181231" y="4350696"/>
                <a:chExt cx="1249232" cy="215444"/>
              </a:xfrm>
            </p:grpSpPr>
            <p:sp>
              <p:nvSpPr>
                <p:cNvPr id="65" name="Rectángulo 64">
                  <a:extLst>
                    <a:ext uri="{FF2B5EF4-FFF2-40B4-BE49-F238E27FC236}">
                      <a16:creationId xmlns:a16="http://schemas.microsoft.com/office/drawing/2014/main" id="{35551307-5720-4112-A403-2745EDC0EB49}"/>
                    </a:ext>
                  </a:extLst>
                </p:cNvPr>
                <p:cNvSpPr/>
                <p:nvPr/>
              </p:nvSpPr>
              <p:spPr>
                <a:xfrm>
                  <a:off x="4181231" y="4400062"/>
                  <a:ext cx="144584" cy="11723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6" name="CuadroTexto 65">
                  <a:extLst>
                    <a:ext uri="{FF2B5EF4-FFF2-40B4-BE49-F238E27FC236}">
                      <a16:creationId xmlns:a16="http://schemas.microsoft.com/office/drawing/2014/main" id="{41867833-2EA3-42D0-8D78-ACC3C9F956FA}"/>
                    </a:ext>
                  </a:extLst>
                </p:cNvPr>
                <p:cNvSpPr txBox="1"/>
                <p:nvPr/>
              </p:nvSpPr>
              <p:spPr>
                <a:xfrm>
                  <a:off x="4287462" y="4350696"/>
                  <a:ext cx="1143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800" dirty="0" err="1">
                      <a:latin typeface="+mj-lt"/>
                      <a:cs typeface="Arial" panose="020B0604020202020204" pitchFamily="34" charset="0"/>
                    </a:rPr>
                    <a:t>Waypoints</a:t>
                  </a:r>
                  <a:r>
                    <a:rPr lang="es-ES" sz="800" dirty="0">
                      <a:latin typeface="+mj-lt"/>
                      <a:cs typeface="Arial" panose="020B0604020202020204" pitchFamily="34" charset="0"/>
                    </a:rPr>
                    <a:t> planificados</a:t>
                  </a:r>
                </a:p>
              </p:txBody>
            </p:sp>
          </p:grpSp>
        </p:grpSp>
        <p:sp>
          <p:nvSpPr>
            <p:cNvPr id="69" name="Rectángulo 68">
              <a:extLst>
                <a:ext uri="{FF2B5EF4-FFF2-40B4-BE49-F238E27FC236}">
                  <a16:creationId xmlns:a16="http://schemas.microsoft.com/office/drawing/2014/main" id="{2C928BEF-0ACC-4A3D-9C1D-1404754FE7B8}"/>
                </a:ext>
              </a:extLst>
            </p:cNvPr>
            <p:cNvSpPr/>
            <p:nvPr/>
          </p:nvSpPr>
          <p:spPr>
            <a:xfrm>
              <a:off x="10072296" y="6004575"/>
              <a:ext cx="144584" cy="117230"/>
            </a:xfrm>
            <a:prstGeom prst="rect">
              <a:avLst/>
            </a:prstGeom>
            <a:solidFill>
              <a:srgbClr val="A0A323"/>
            </a:solidFill>
            <a:ln>
              <a:solidFill>
                <a:srgbClr val="A0A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D7BF79EB-595A-439F-BF82-0098F8039F63}"/>
                </a:ext>
              </a:extLst>
            </p:cNvPr>
            <p:cNvSpPr txBox="1"/>
            <p:nvPr/>
          </p:nvSpPr>
          <p:spPr>
            <a:xfrm>
              <a:off x="10144588" y="5955468"/>
              <a:ext cx="1109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latin typeface="+mj-lt"/>
                  <a:cs typeface="Arial" panose="020B0604020202020204" pitchFamily="34" charset="0"/>
                </a:rPr>
                <a:t>Trayectoria realizada</a:t>
              </a:r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3A46B68-2DB9-4CE6-8D94-73B348E59CBC}"/>
              </a:ext>
            </a:extLst>
          </p:cNvPr>
          <p:cNvSpPr txBox="1"/>
          <p:nvPr/>
        </p:nvSpPr>
        <p:spPr>
          <a:xfrm>
            <a:off x="7699503" y="772790"/>
            <a:ext cx="31476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Comportamiento del Pure </a:t>
            </a:r>
            <a:r>
              <a:rPr lang="es-ES" sz="800" dirty="0" err="1">
                <a:latin typeface="+mj-lt"/>
                <a:cs typeface="Arial" panose="020B0604020202020204" pitchFamily="34" charset="0"/>
              </a:rPr>
              <a:t>Pursuit</a:t>
            </a:r>
            <a:r>
              <a:rPr lang="es-ES" sz="800" dirty="0">
                <a:latin typeface="+mj-lt"/>
                <a:cs typeface="Arial" panose="020B0604020202020204" pitchFamily="34" charset="0"/>
              </a:rPr>
              <a:t> para L = 0,4 (m) y tolerancia = 0,15 (m)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3692E5F5-5106-407E-A591-B98648870C1E}"/>
              </a:ext>
            </a:extLst>
          </p:cNvPr>
          <p:cNvSpPr txBox="1"/>
          <p:nvPr/>
        </p:nvSpPr>
        <p:spPr>
          <a:xfrm>
            <a:off x="2749958" y="3894760"/>
            <a:ext cx="17397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Trayectoria replanificada errónea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A05F81B4-EEC1-47D5-8267-311F33A36D51}"/>
              </a:ext>
            </a:extLst>
          </p:cNvPr>
          <p:cNvGrpSpPr/>
          <p:nvPr/>
        </p:nvGrpSpPr>
        <p:grpSpPr>
          <a:xfrm>
            <a:off x="7308947" y="2210938"/>
            <a:ext cx="1249232" cy="538351"/>
            <a:chOff x="10072296" y="5632561"/>
            <a:chExt cx="1249232" cy="538351"/>
          </a:xfrm>
        </p:grpSpPr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CABBBEBD-38AC-404A-B1F8-584D07D31A10}"/>
                </a:ext>
              </a:extLst>
            </p:cNvPr>
            <p:cNvGrpSpPr/>
            <p:nvPr/>
          </p:nvGrpSpPr>
          <p:grpSpPr>
            <a:xfrm>
              <a:off x="10072296" y="5632561"/>
              <a:ext cx="1249232" cy="372014"/>
              <a:chOff x="4181231" y="4350955"/>
              <a:chExt cx="1249232" cy="372014"/>
            </a:xfrm>
          </p:grpSpPr>
          <p:grpSp>
            <p:nvGrpSpPr>
              <p:cNvPr id="78" name="Grupo 77">
                <a:extLst>
                  <a:ext uri="{FF2B5EF4-FFF2-40B4-BE49-F238E27FC236}">
                    <a16:creationId xmlns:a16="http://schemas.microsoft.com/office/drawing/2014/main" id="{7DC0FAE4-B403-4541-B906-68635CAD3B6D}"/>
                  </a:ext>
                </a:extLst>
              </p:cNvPr>
              <p:cNvGrpSpPr/>
              <p:nvPr/>
            </p:nvGrpSpPr>
            <p:grpSpPr>
              <a:xfrm>
                <a:off x="4181231" y="4350955"/>
                <a:ext cx="1249231" cy="215444"/>
                <a:chOff x="4181231" y="4350955"/>
                <a:chExt cx="1249231" cy="215444"/>
              </a:xfrm>
            </p:grpSpPr>
            <p:sp>
              <p:nvSpPr>
                <p:cNvPr id="104" name="Rectángulo 103">
                  <a:extLst>
                    <a:ext uri="{FF2B5EF4-FFF2-40B4-BE49-F238E27FC236}">
                      <a16:creationId xmlns:a16="http://schemas.microsoft.com/office/drawing/2014/main" id="{DD12D834-DA34-42AA-BEC4-BF9C79F6DBAD}"/>
                    </a:ext>
                  </a:extLst>
                </p:cNvPr>
                <p:cNvSpPr/>
                <p:nvPr/>
              </p:nvSpPr>
              <p:spPr>
                <a:xfrm>
                  <a:off x="4181231" y="4400062"/>
                  <a:ext cx="144584" cy="11723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5" name="CuadroTexto 104">
                  <a:extLst>
                    <a:ext uri="{FF2B5EF4-FFF2-40B4-BE49-F238E27FC236}">
                      <a16:creationId xmlns:a16="http://schemas.microsoft.com/office/drawing/2014/main" id="{CBC31743-6395-4314-AEEA-98AE8674F7EB}"/>
                    </a:ext>
                  </a:extLst>
                </p:cNvPr>
                <p:cNvSpPr txBox="1"/>
                <p:nvPr/>
              </p:nvSpPr>
              <p:spPr>
                <a:xfrm>
                  <a:off x="4287461" y="4350955"/>
                  <a:ext cx="1143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800" dirty="0">
                      <a:latin typeface="+mj-lt"/>
                      <a:cs typeface="Arial" panose="020B0604020202020204" pitchFamily="34" charset="0"/>
                    </a:rPr>
                    <a:t>Trayectoria interpolada</a:t>
                  </a:r>
                </a:p>
              </p:txBody>
            </p:sp>
          </p:grpSp>
          <p:grpSp>
            <p:nvGrpSpPr>
              <p:cNvPr id="100" name="Grupo 99">
                <a:extLst>
                  <a:ext uri="{FF2B5EF4-FFF2-40B4-BE49-F238E27FC236}">
                    <a16:creationId xmlns:a16="http://schemas.microsoft.com/office/drawing/2014/main" id="{CC89317B-DAD1-4647-8A25-2DFA758EF12A}"/>
                  </a:ext>
                </a:extLst>
              </p:cNvPr>
              <p:cNvGrpSpPr/>
              <p:nvPr/>
            </p:nvGrpSpPr>
            <p:grpSpPr>
              <a:xfrm>
                <a:off x="4181231" y="4507525"/>
                <a:ext cx="1249232" cy="215444"/>
                <a:chOff x="4181231" y="4350696"/>
                <a:chExt cx="1249232" cy="215444"/>
              </a:xfrm>
            </p:grpSpPr>
            <p:sp>
              <p:nvSpPr>
                <p:cNvPr id="102" name="Rectángulo 101">
                  <a:extLst>
                    <a:ext uri="{FF2B5EF4-FFF2-40B4-BE49-F238E27FC236}">
                      <a16:creationId xmlns:a16="http://schemas.microsoft.com/office/drawing/2014/main" id="{8737105B-A726-478C-846C-6DA4A0CB2C3A}"/>
                    </a:ext>
                  </a:extLst>
                </p:cNvPr>
                <p:cNvSpPr/>
                <p:nvPr/>
              </p:nvSpPr>
              <p:spPr>
                <a:xfrm>
                  <a:off x="4181231" y="4400062"/>
                  <a:ext cx="144584" cy="11723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3" name="CuadroTexto 102">
                  <a:extLst>
                    <a:ext uri="{FF2B5EF4-FFF2-40B4-BE49-F238E27FC236}">
                      <a16:creationId xmlns:a16="http://schemas.microsoft.com/office/drawing/2014/main" id="{D0C0E40A-2D87-465F-BCFC-9842012A539B}"/>
                    </a:ext>
                  </a:extLst>
                </p:cNvPr>
                <p:cNvSpPr txBox="1"/>
                <p:nvPr/>
              </p:nvSpPr>
              <p:spPr>
                <a:xfrm>
                  <a:off x="4287462" y="4350696"/>
                  <a:ext cx="1143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800" dirty="0" err="1">
                      <a:latin typeface="+mj-lt"/>
                      <a:cs typeface="Arial" panose="020B0604020202020204" pitchFamily="34" charset="0"/>
                    </a:rPr>
                    <a:t>Waypoints</a:t>
                  </a:r>
                  <a:r>
                    <a:rPr lang="es-ES" sz="800" dirty="0">
                      <a:latin typeface="+mj-lt"/>
                      <a:cs typeface="Arial" panose="020B0604020202020204" pitchFamily="34" charset="0"/>
                    </a:rPr>
                    <a:t> planificados</a:t>
                  </a:r>
                </a:p>
              </p:txBody>
            </p:sp>
          </p:grpSp>
        </p:grp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F9FE780C-7C12-40C3-A8AB-461EE0D084B2}"/>
                </a:ext>
              </a:extLst>
            </p:cNvPr>
            <p:cNvSpPr/>
            <p:nvPr/>
          </p:nvSpPr>
          <p:spPr>
            <a:xfrm>
              <a:off x="10072296" y="6004575"/>
              <a:ext cx="144584" cy="117230"/>
            </a:xfrm>
            <a:prstGeom prst="rect">
              <a:avLst/>
            </a:prstGeom>
            <a:solidFill>
              <a:srgbClr val="A0A323"/>
            </a:solidFill>
            <a:ln>
              <a:solidFill>
                <a:srgbClr val="A0A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990CD1B0-D3FC-4B27-8034-8B1928D34806}"/>
                </a:ext>
              </a:extLst>
            </p:cNvPr>
            <p:cNvSpPr txBox="1"/>
            <p:nvPr/>
          </p:nvSpPr>
          <p:spPr>
            <a:xfrm>
              <a:off x="10144588" y="5955468"/>
              <a:ext cx="1109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latin typeface="+mj-lt"/>
                  <a:cs typeface="Arial" panose="020B0604020202020204" pitchFamily="34" charset="0"/>
                </a:rPr>
                <a:t>Trayectoria realizada</a:t>
              </a:r>
            </a:p>
          </p:txBody>
        </p:sp>
      </p:grp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9F509735-9A3F-4226-A8E4-7BD1B292C72A}"/>
              </a:ext>
            </a:extLst>
          </p:cNvPr>
          <p:cNvSpPr txBox="1"/>
          <p:nvPr/>
        </p:nvSpPr>
        <p:spPr>
          <a:xfrm>
            <a:off x="8342459" y="3894760"/>
            <a:ext cx="18616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Selección del parámetro L inadecuada</a:t>
            </a:r>
          </a:p>
        </p:txBody>
      </p:sp>
    </p:spTree>
    <p:extLst>
      <p:ext uri="{BB962C8B-B14F-4D97-AF65-F5344CB8AC3E}">
        <p14:creationId xmlns:p14="http://schemas.microsoft.com/office/powerpoint/2010/main" val="3656668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0ABFF9-F86C-41D3-90E7-051559891C62}"/>
              </a:ext>
            </a:extLst>
          </p:cNvPr>
          <p:cNvSpPr txBox="1"/>
          <p:nvPr/>
        </p:nvSpPr>
        <p:spPr>
          <a:xfrm>
            <a:off x="1791252" y="1454966"/>
            <a:ext cx="3504303" cy="62483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200" b="0" i="0" u="sng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Más </a:t>
            </a:r>
            <a:r>
              <a:rPr kumimoji="0" lang="en-US" sz="4200" b="0" i="0" u="sng" strike="noStrike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resultados</a:t>
            </a:r>
            <a:endParaRPr kumimoji="0" lang="en-US" sz="42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E84997F2-27ED-4ABC-A555-B36DCD572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7" y="3694957"/>
            <a:ext cx="5586942" cy="2989014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BF2B597A-5DAA-4FFE-8326-5428BD0CE34C}"/>
              </a:ext>
            </a:extLst>
          </p:cNvPr>
          <p:cNvGrpSpPr/>
          <p:nvPr/>
        </p:nvGrpSpPr>
        <p:grpSpPr>
          <a:xfrm>
            <a:off x="7699502" y="3714875"/>
            <a:ext cx="3147610" cy="318499"/>
            <a:chOff x="7640387" y="316200"/>
            <a:chExt cx="3147610" cy="290613"/>
          </a:xfrm>
        </p:grpSpPr>
        <p:sp>
          <p:nvSpPr>
            <p:cNvPr id="68" name="Rectángulo 67">
              <a:extLst>
                <a:ext uri="{FF2B5EF4-FFF2-40B4-BE49-F238E27FC236}">
                  <a16:creationId xmlns:a16="http://schemas.microsoft.com/office/drawing/2014/main" id="{CD68CCD8-928A-4CF9-9D7E-6E69692D75C5}"/>
                </a:ext>
              </a:extLst>
            </p:cNvPr>
            <p:cNvSpPr/>
            <p:nvPr/>
          </p:nvSpPr>
          <p:spPr>
            <a:xfrm flipV="1">
              <a:off x="8416970" y="316200"/>
              <a:ext cx="1828800" cy="2854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0BC020E9-B83E-4CF6-AF98-6D5EF204A686}"/>
                </a:ext>
              </a:extLst>
            </p:cNvPr>
            <p:cNvSpPr txBox="1"/>
            <p:nvPr/>
          </p:nvSpPr>
          <p:spPr>
            <a:xfrm>
              <a:off x="7640387" y="438316"/>
              <a:ext cx="3147610" cy="168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600" dirty="0">
                  <a:latin typeface="+mj-lt"/>
                  <a:cs typeface="Arial" panose="020B0604020202020204" pitchFamily="34" charset="0"/>
                </a:rPr>
                <a:t>Distancia euclídea del robot respecto al </a:t>
              </a:r>
              <a:r>
                <a:rPr lang="es-ES" sz="600" dirty="0" err="1">
                  <a:latin typeface="+mj-lt"/>
                  <a:cs typeface="Arial" panose="020B0604020202020204" pitchFamily="34" charset="0"/>
                </a:rPr>
                <a:t>waypoint</a:t>
              </a:r>
              <a:r>
                <a:rPr lang="es-ES" sz="600" dirty="0">
                  <a:latin typeface="+mj-lt"/>
                  <a:cs typeface="Arial" panose="020B0604020202020204" pitchFamily="34" charset="0"/>
                </a:rPr>
                <a:t> objetivo (zoom)</a:t>
              </a:r>
            </a:p>
          </p:txBody>
        </p:sp>
      </p:grpSp>
      <p:sp>
        <p:nvSpPr>
          <p:cNvPr id="70" name="Rectángulo 69">
            <a:extLst>
              <a:ext uri="{FF2B5EF4-FFF2-40B4-BE49-F238E27FC236}">
                <a16:creationId xmlns:a16="http://schemas.microsoft.com/office/drawing/2014/main" id="{FE30CBC0-559A-4532-BB44-27BD7B6523E2}"/>
              </a:ext>
            </a:extLst>
          </p:cNvPr>
          <p:cNvSpPr/>
          <p:nvPr/>
        </p:nvSpPr>
        <p:spPr>
          <a:xfrm rot="16200000">
            <a:off x="5962791" y="5109799"/>
            <a:ext cx="1958271" cy="198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8FEE7AA1-AD7F-4B2C-93D0-BEDDEA28A4D5}"/>
              </a:ext>
            </a:extLst>
          </p:cNvPr>
          <p:cNvSpPr txBox="1"/>
          <p:nvPr/>
        </p:nvSpPr>
        <p:spPr>
          <a:xfrm rot="16200000">
            <a:off x="6582748" y="4494277"/>
            <a:ext cx="7138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dirty="0">
                <a:latin typeface="+mj-lt"/>
                <a:cs typeface="Arial" panose="020B0604020202020204" pitchFamily="34" charset="0"/>
              </a:rPr>
              <a:t>Distancia(m)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C5DF3FFB-FF56-4C34-A5C7-48D408ABC1B1}"/>
              </a:ext>
            </a:extLst>
          </p:cNvPr>
          <p:cNvSpPr txBox="1"/>
          <p:nvPr/>
        </p:nvSpPr>
        <p:spPr>
          <a:xfrm rot="16200000">
            <a:off x="6618175" y="5685075"/>
            <a:ext cx="6429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dirty="0" err="1">
                <a:latin typeface="+mj-lt"/>
                <a:cs typeface="Arial" panose="020B0604020202020204" pitchFamily="34" charset="0"/>
              </a:rPr>
              <a:t>yaw</a:t>
            </a:r>
            <a:r>
              <a:rPr lang="es-ES" sz="600" dirty="0">
                <a:latin typeface="+mj-lt"/>
                <a:cs typeface="Arial" panose="020B0604020202020204" pitchFamily="34" charset="0"/>
              </a:rPr>
              <a:t> (rad/s)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2580418B-417C-46DE-AD3F-CD54AD536674}"/>
              </a:ext>
            </a:extLst>
          </p:cNvPr>
          <p:cNvSpPr/>
          <p:nvPr/>
        </p:nvSpPr>
        <p:spPr>
          <a:xfrm>
            <a:off x="8476085" y="6448166"/>
            <a:ext cx="1776663" cy="200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6C9850A8-B55A-4289-85DF-7E21FA917877}"/>
              </a:ext>
            </a:extLst>
          </p:cNvPr>
          <p:cNvSpPr txBox="1"/>
          <p:nvPr/>
        </p:nvSpPr>
        <p:spPr>
          <a:xfrm>
            <a:off x="9116127" y="6400309"/>
            <a:ext cx="5487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" dirty="0">
                <a:latin typeface="+mj-lt"/>
                <a:cs typeface="Arial" panose="020B0604020202020204" pitchFamily="34" charset="0"/>
              </a:rPr>
              <a:t>Tiempo (s)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7A5232C-959B-4ACC-8C7E-F27760B47234}"/>
              </a:ext>
            </a:extLst>
          </p:cNvPr>
          <p:cNvGrpSpPr/>
          <p:nvPr/>
        </p:nvGrpSpPr>
        <p:grpSpPr>
          <a:xfrm>
            <a:off x="777493" y="3694957"/>
            <a:ext cx="5586942" cy="2989014"/>
            <a:chOff x="6479837" y="143696"/>
            <a:chExt cx="5586942" cy="2989014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4DFAA5B-A073-490E-B4ED-E15E87FA7BC3}"/>
                </a:ext>
              </a:extLst>
            </p:cNvPr>
            <p:cNvGrpSpPr/>
            <p:nvPr/>
          </p:nvGrpSpPr>
          <p:grpSpPr>
            <a:xfrm>
              <a:off x="6479837" y="143696"/>
              <a:ext cx="5586942" cy="2989014"/>
              <a:chOff x="6479837" y="143696"/>
              <a:chExt cx="5586942" cy="2989014"/>
            </a:xfrm>
          </p:grpSpPr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34038FA1-7EA1-4275-AC38-0B8C03C50B4A}"/>
                  </a:ext>
                </a:extLst>
              </p:cNvPr>
              <p:cNvGrpSpPr/>
              <p:nvPr/>
            </p:nvGrpSpPr>
            <p:grpSpPr>
              <a:xfrm>
                <a:off x="6479837" y="143696"/>
                <a:ext cx="5586942" cy="2989014"/>
                <a:chOff x="6479837" y="143696"/>
                <a:chExt cx="5586942" cy="2989014"/>
              </a:xfrm>
            </p:grpSpPr>
            <p:pic>
              <p:nvPicPr>
                <p:cNvPr id="9" name="Imagen 8" descr="Gráfico, Gráfico de líneas&#10;&#10;Descripción generada automáticamente">
                  <a:extLst>
                    <a:ext uri="{FF2B5EF4-FFF2-40B4-BE49-F238E27FC236}">
                      <a16:creationId xmlns:a16="http://schemas.microsoft.com/office/drawing/2014/main" id="{3EE2F2DC-17FF-46FC-A7E6-7A5BFA61C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9837" y="143696"/>
                  <a:ext cx="5586942" cy="2989014"/>
                </a:xfrm>
                <a:prstGeom prst="rect">
                  <a:avLst/>
                </a:prstGeom>
              </p:spPr>
            </p:pic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4357C9CD-007F-4C2A-9C1F-B2837BA1BD53}"/>
                    </a:ext>
                  </a:extLst>
                </p:cNvPr>
                <p:cNvGrpSpPr/>
                <p:nvPr/>
              </p:nvGrpSpPr>
              <p:grpSpPr>
                <a:xfrm>
                  <a:off x="7758495" y="196710"/>
                  <a:ext cx="3147610" cy="302358"/>
                  <a:chOff x="7765343" y="199292"/>
                  <a:chExt cx="3147610" cy="302358"/>
                </a:xfrm>
              </p:grpSpPr>
              <p:sp>
                <p:nvSpPr>
                  <p:cNvPr id="10" name="Rectángulo 9">
                    <a:extLst>
                      <a:ext uri="{FF2B5EF4-FFF2-40B4-BE49-F238E27FC236}">
                        <a16:creationId xmlns:a16="http://schemas.microsoft.com/office/drawing/2014/main" id="{C8BC5A2E-33A8-45C5-BFC5-C2E16D8636B3}"/>
                      </a:ext>
                    </a:extLst>
                  </p:cNvPr>
                  <p:cNvSpPr/>
                  <p:nvPr/>
                </p:nvSpPr>
                <p:spPr>
                  <a:xfrm flipV="1">
                    <a:off x="8424748" y="199292"/>
                    <a:ext cx="1828800" cy="2854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39" name="CuadroTexto 38">
                    <a:extLst>
                      <a:ext uri="{FF2B5EF4-FFF2-40B4-BE49-F238E27FC236}">
                        <a16:creationId xmlns:a16="http://schemas.microsoft.com/office/drawing/2014/main" id="{0055CE18-61CB-4A3D-87F5-B1B487894FB3}"/>
                      </a:ext>
                    </a:extLst>
                  </p:cNvPr>
                  <p:cNvSpPr txBox="1"/>
                  <p:nvPr/>
                </p:nvSpPr>
                <p:spPr>
                  <a:xfrm>
                    <a:off x="7765343" y="316984"/>
                    <a:ext cx="3147610" cy="18466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ES" sz="600" dirty="0">
                        <a:latin typeface="+mj-lt"/>
                        <a:cs typeface="Arial" panose="020B0604020202020204" pitchFamily="34" charset="0"/>
                      </a:rPr>
                      <a:t>Trayectoria interpolada frente a </a:t>
                    </a:r>
                    <a:r>
                      <a:rPr lang="es-ES" sz="600" dirty="0" err="1">
                        <a:latin typeface="+mj-lt"/>
                        <a:cs typeface="Arial" panose="020B0604020202020204" pitchFamily="34" charset="0"/>
                      </a:rPr>
                      <a:t>odometría</a:t>
                    </a:r>
                    <a:endParaRPr lang="es-ES" sz="600" dirty="0"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9" name="Grupo 48">
                  <a:extLst>
                    <a:ext uri="{FF2B5EF4-FFF2-40B4-BE49-F238E27FC236}">
                      <a16:creationId xmlns:a16="http://schemas.microsoft.com/office/drawing/2014/main" id="{F5F084C1-BB82-44B1-9A71-E5AE99B667CC}"/>
                    </a:ext>
                  </a:extLst>
                </p:cNvPr>
                <p:cNvGrpSpPr/>
                <p:nvPr/>
              </p:nvGrpSpPr>
              <p:grpSpPr>
                <a:xfrm>
                  <a:off x="7084864" y="617272"/>
                  <a:ext cx="1333036" cy="344700"/>
                  <a:chOff x="3987528" y="4363139"/>
                  <a:chExt cx="1333036" cy="344700"/>
                </a:xfrm>
              </p:grpSpPr>
              <p:grpSp>
                <p:nvGrpSpPr>
                  <p:cNvPr id="53" name="Grupo 52">
                    <a:extLst>
                      <a:ext uri="{FF2B5EF4-FFF2-40B4-BE49-F238E27FC236}">
                        <a16:creationId xmlns:a16="http://schemas.microsoft.com/office/drawing/2014/main" id="{2D09249D-7FAD-40D6-BFBB-1C341EBCA27D}"/>
                      </a:ext>
                    </a:extLst>
                  </p:cNvPr>
                  <p:cNvGrpSpPr/>
                  <p:nvPr/>
                </p:nvGrpSpPr>
                <p:grpSpPr>
                  <a:xfrm>
                    <a:off x="4177563" y="4363139"/>
                    <a:ext cx="1143001" cy="184666"/>
                    <a:chOff x="4177563" y="4363139"/>
                    <a:chExt cx="1143001" cy="184666"/>
                  </a:xfrm>
                </p:grpSpPr>
                <p:sp>
                  <p:nvSpPr>
                    <p:cNvPr id="57" name="Rectángulo 56">
                      <a:extLst>
                        <a:ext uri="{FF2B5EF4-FFF2-40B4-BE49-F238E27FC236}">
                          <a16:creationId xmlns:a16="http://schemas.microsoft.com/office/drawing/2014/main" id="{9D18FE70-7230-4F0E-A18B-D2CF6B0E80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81231" y="4400062"/>
                      <a:ext cx="144584" cy="117230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58" name="CuadroTexto 57">
                      <a:extLst>
                        <a:ext uri="{FF2B5EF4-FFF2-40B4-BE49-F238E27FC236}">
                          <a16:creationId xmlns:a16="http://schemas.microsoft.com/office/drawing/2014/main" id="{DF9B2B82-DD8A-4426-A34F-8DC39E0A5B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77563" y="4363139"/>
                      <a:ext cx="1143001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600" dirty="0">
                          <a:latin typeface="+mj-lt"/>
                          <a:cs typeface="Arial" panose="020B0604020202020204" pitchFamily="34" charset="0"/>
                        </a:rPr>
                        <a:t>Trayectoria interpolada</a:t>
                      </a:r>
                    </a:p>
                  </p:txBody>
                </p:sp>
              </p:grpSp>
              <p:grpSp>
                <p:nvGrpSpPr>
                  <p:cNvPr id="54" name="Grupo 53">
                    <a:extLst>
                      <a:ext uri="{FF2B5EF4-FFF2-40B4-BE49-F238E27FC236}">
                        <a16:creationId xmlns:a16="http://schemas.microsoft.com/office/drawing/2014/main" id="{45975BBC-2D63-49CD-B255-0A011B02EC83}"/>
                      </a:ext>
                    </a:extLst>
                  </p:cNvPr>
                  <p:cNvGrpSpPr/>
                  <p:nvPr/>
                </p:nvGrpSpPr>
                <p:grpSpPr>
                  <a:xfrm>
                    <a:off x="3987528" y="4523173"/>
                    <a:ext cx="1143001" cy="184666"/>
                    <a:chOff x="3987528" y="4366344"/>
                    <a:chExt cx="1143001" cy="184666"/>
                  </a:xfrm>
                </p:grpSpPr>
                <p:sp>
                  <p:nvSpPr>
                    <p:cNvPr id="55" name="Rectángulo 54">
                      <a:extLst>
                        <a:ext uri="{FF2B5EF4-FFF2-40B4-BE49-F238E27FC236}">
                          <a16:creationId xmlns:a16="http://schemas.microsoft.com/office/drawing/2014/main" id="{2D4D1173-209B-4030-96B1-A55E359A2C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81231" y="4400062"/>
                      <a:ext cx="144584" cy="117230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56" name="CuadroTexto 55">
                      <a:extLst>
                        <a:ext uri="{FF2B5EF4-FFF2-40B4-BE49-F238E27FC236}">
                          <a16:creationId xmlns:a16="http://schemas.microsoft.com/office/drawing/2014/main" id="{16DD0704-0C3C-4277-B1A1-ADD9C0265A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87528" y="4366344"/>
                      <a:ext cx="1143001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s-ES" sz="600" dirty="0" err="1">
                          <a:latin typeface="+mj-lt"/>
                          <a:cs typeface="Arial" panose="020B0604020202020204" pitchFamily="34" charset="0"/>
                        </a:rPr>
                        <a:t>Odometría</a:t>
                      </a:r>
                      <a:endParaRPr lang="es-ES" sz="600" dirty="0">
                        <a:latin typeface="+mj-lt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74" name="Rectángulo 73">
                <a:extLst>
                  <a:ext uri="{FF2B5EF4-FFF2-40B4-BE49-F238E27FC236}">
                    <a16:creationId xmlns:a16="http://schemas.microsoft.com/office/drawing/2014/main" id="{8C14ADFF-FACC-43D4-A13F-37740AB1D19E}"/>
                  </a:ext>
                </a:extLst>
              </p:cNvPr>
              <p:cNvSpPr/>
              <p:nvPr/>
            </p:nvSpPr>
            <p:spPr>
              <a:xfrm rot="16200000">
                <a:off x="6096269" y="1586316"/>
                <a:ext cx="1776663" cy="2005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69C7312A-860A-4D4C-80F6-3B9DBAC4BC35}"/>
                  </a:ext>
                </a:extLst>
              </p:cNvPr>
              <p:cNvSpPr txBox="1"/>
              <p:nvPr/>
            </p:nvSpPr>
            <p:spPr>
              <a:xfrm rot="16200000">
                <a:off x="6619759" y="1476743"/>
                <a:ext cx="71382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600" dirty="0">
                    <a:latin typeface="+mj-lt"/>
                    <a:cs typeface="Arial" panose="020B0604020202020204" pitchFamily="34" charset="0"/>
                  </a:rPr>
                  <a:t>Eje Y (m)</a:t>
                </a:r>
              </a:p>
            </p:txBody>
          </p:sp>
        </p:grp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E0F63853-DEF3-4ED3-B28A-768DBE7AF16C}"/>
                </a:ext>
              </a:extLst>
            </p:cNvPr>
            <p:cNvSpPr/>
            <p:nvPr/>
          </p:nvSpPr>
          <p:spPr>
            <a:xfrm>
              <a:off x="8399450" y="2888517"/>
              <a:ext cx="1776663" cy="200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5DA08AD6-EE62-4558-8D14-C33B69B6CB04}"/>
                </a:ext>
              </a:extLst>
            </p:cNvPr>
            <p:cNvSpPr txBox="1"/>
            <p:nvPr/>
          </p:nvSpPr>
          <p:spPr>
            <a:xfrm>
              <a:off x="9067419" y="2840418"/>
              <a:ext cx="71382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latin typeface="+mj-lt"/>
                  <a:cs typeface="Arial" panose="020B0604020202020204" pitchFamily="34" charset="0"/>
                </a:rPr>
                <a:t>Eje X (m)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5DE843FA-F37D-41B1-A32E-83961A69B8A0}"/>
              </a:ext>
            </a:extLst>
          </p:cNvPr>
          <p:cNvGrpSpPr/>
          <p:nvPr/>
        </p:nvGrpSpPr>
        <p:grpSpPr>
          <a:xfrm>
            <a:off x="6479837" y="578858"/>
            <a:ext cx="5586942" cy="2989014"/>
            <a:chOff x="749933" y="3551484"/>
            <a:chExt cx="5586942" cy="2989014"/>
          </a:xfrm>
        </p:grpSpPr>
        <p:pic>
          <p:nvPicPr>
            <p:cNvPr id="7" name="Imagen 6" descr="Imagen que contiene lápiz&#10;&#10;Descripción generada automáticamente">
              <a:extLst>
                <a:ext uri="{FF2B5EF4-FFF2-40B4-BE49-F238E27FC236}">
                  <a16:creationId xmlns:a16="http://schemas.microsoft.com/office/drawing/2014/main" id="{067E316B-95F6-46FB-B007-F42BC18AD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33" y="3551484"/>
              <a:ext cx="5586942" cy="2989014"/>
            </a:xfrm>
            <a:prstGeom prst="rect">
              <a:avLst/>
            </a:prstGeom>
          </p:spPr>
        </p:pic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B125BB32-1716-4F89-9794-6F8F322F4409}"/>
                </a:ext>
              </a:extLst>
            </p:cNvPr>
            <p:cNvGrpSpPr/>
            <p:nvPr/>
          </p:nvGrpSpPr>
          <p:grpSpPr>
            <a:xfrm>
              <a:off x="1111004" y="3586750"/>
              <a:ext cx="4100014" cy="2896718"/>
              <a:chOff x="1111004" y="3586750"/>
              <a:chExt cx="4100014" cy="2896718"/>
            </a:xfrm>
          </p:grpSpPr>
          <p:grpSp>
            <p:nvGrpSpPr>
              <p:cNvPr id="60" name="Grupo 59">
                <a:extLst>
                  <a:ext uri="{FF2B5EF4-FFF2-40B4-BE49-F238E27FC236}">
                    <a16:creationId xmlns:a16="http://schemas.microsoft.com/office/drawing/2014/main" id="{DDCDAB64-4AC7-4D00-94FD-331C6FCD4645}"/>
                  </a:ext>
                </a:extLst>
              </p:cNvPr>
              <p:cNvGrpSpPr/>
              <p:nvPr/>
            </p:nvGrpSpPr>
            <p:grpSpPr>
              <a:xfrm>
                <a:off x="2063408" y="3586750"/>
                <a:ext cx="3147610" cy="312792"/>
                <a:chOff x="7640388" y="199292"/>
                <a:chExt cx="3147610" cy="285405"/>
              </a:xfrm>
            </p:grpSpPr>
            <p:sp>
              <p:nvSpPr>
                <p:cNvPr id="61" name="Rectángulo 60">
                  <a:extLst>
                    <a:ext uri="{FF2B5EF4-FFF2-40B4-BE49-F238E27FC236}">
                      <a16:creationId xmlns:a16="http://schemas.microsoft.com/office/drawing/2014/main" id="{D2F42282-26E4-4B1B-A4C0-C66DB52ECC6B}"/>
                    </a:ext>
                  </a:extLst>
                </p:cNvPr>
                <p:cNvSpPr/>
                <p:nvPr/>
              </p:nvSpPr>
              <p:spPr>
                <a:xfrm flipV="1">
                  <a:off x="8424748" y="199292"/>
                  <a:ext cx="1828800" cy="2854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2" name="CuadroTexto 61">
                  <a:extLst>
                    <a:ext uri="{FF2B5EF4-FFF2-40B4-BE49-F238E27FC236}">
                      <a16:creationId xmlns:a16="http://schemas.microsoft.com/office/drawing/2014/main" id="{C9903386-1E70-4D49-A057-9F76B0D7DAE1}"/>
                    </a:ext>
                  </a:extLst>
                </p:cNvPr>
                <p:cNvSpPr txBox="1"/>
                <p:nvPr/>
              </p:nvSpPr>
              <p:spPr>
                <a:xfrm>
                  <a:off x="7640388" y="316200"/>
                  <a:ext cx="3147610" cy="168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600" dirty="0">
                      <a:latin typeface="+mj-lt"/>
                      <a:cs typeface="Arial" panose="020B0604020202020204" pitchFamily="34" charset="0"/>
                    </a:rPr>
                    <a:t>Distancia euclídea del robot respecto al </a:t>
                  </a:r>
                  <a:r>
                    <a:rPr lang="es-ES" sz="600" dirty="0" err="1">
                      <a:latin typeface="+mj-lt"/>
                      <a:cs typeface="Arial" panose="020B0604020202020204" pitchFamily="34" charset="0"/>
                    </a:rPr>
                    <a:t>waypoint</a:t>
                  </a:r>
                  <a:r>
                    <a:rPr lang="es-ES" sz="600" dirty="0">
                      <a:latin typeface="+mj-lt"/>
                      <a:cs typeface="Arial" panose="020B0604020202020204" pitchFamily="34" charset="0"/>
                    </a:rPr>
                    <a:t> objetivo</a:t>
                  </a:r>
                </a:p>
              </p:txBody>
            </p:sp>
          </p:grpSp>
          <p:grpSp>
            <p:nvGrpSpPr>
              <p:cNvPr id="43" name="Grupo 42">
                <a:extLst>
                  <a:ext uri="{FF2B5EF4-FFF2-40B4-BE49-F238E27FC236}">
                    <a16:creationId xmlns:a16="http://schemas.microsoft.com/office/drawing/2014/main" id="{AEB31A02-D559-4931-9C9A-8A0176AEC628}"/>
                  </a:ext>
                </a:extLst>
              </p:cNvPr>
              <p:cNvGrpSpPr/>
              <p:nvPr/>
            </p:nvGrpSpPr>
            <p:grpSpPr>
              <a:xfrm>
                <a:off x="1111004" y="4053217"/>
                <a:ext cx="3248438" cy="2430251"/>
                <a:chOff x="1111004" y="4053217"/>
                <a:chExt cx="3248438" cy="2430251"/>
              </a:xfrm>
            </p:grpSpPr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9F7EBED-0B33-4F41-BB80-D582BBB8CE4E}"/>
                    </a:ext>
                  </a:extLst>
                </p:cNvPr>
                <p:cNvSpPr/>
                <p:nvPr/>
              </p:nvSpPr>
              <p:spPr>
                <a:xfrm>
                  <a:off x="2582779" y="6282942"/>
                  <a:ext cx="1776663" cy="2005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42BA5F8E-796C-43EC-A4F3-F6246B987C07}"/>
                    </a:ext>
                  </a:extLst>
                </p:cNvPr>
                <p:cNvSpPr txBox="1"/>
                <p:nvPr/>
              </p:nvSpPr>
              <p:spPr>
                <a:xfrm>
                  <a:off x="3269046" y="6245847"/>
                  <a:ext cx="548715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600" dirty="0">
                      <a:latin typeface="+mj-lt"/>
                      <a:cs typeface="Arial" panose="020B0604020202020204" pitchFamily="34" charset="0"/>
                    </a:rPr>
                    <a:t>Tiempo (s)</a:t>
                  </a:r>
                </a:p>
              </p:txBody>
            </p:sp>
            <p:sp>
              <p:nvSpPr>
                <p:cNvPr id="64" name="Rectángulo 63">
                  <a:extLst>
                    <a:ext uri="{FF2B5EF4-FFF2-40B4-BE49-F238E27FC236}">
                      <a16:creationId xmlns:a16="http://schemas.microsoft.com/office/drawing/2014/main" id="{178972A3-E42E-4798-9FBC-57CAA7945D79}"/>
                    </a:ext>
                  </a:extLst>
                </p:cNvPr>
                <p:cNvSpPr/>
                <p:nvPr/>
              </p:nvSpPr>
              <p:spPr>
                <a:xfrm rot="16200000">
                  <a:off x="239592" y="5156490"/>
                  <a:ext cx="1958271" cy="18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5" name="CuadroTexto 64">
                  <a:extLst>
                    <a:ext uri="{FF2B5EF4-FFF2-40B4-BE49-F238E27FC236}">
                      <a16:creationId xmlns:a16="http://schemas.microsoft.com/office/drawing/2014/main" id="{9A797CC8-0D9F-4BBB-80D9-17B11A6157B9}"/>
                    </a:ext>
                  </a:extLst>
                </p:cNvPr>
                <p:cNvSpPr txBox="1"/>
                <p:nvPr/>
              </p:nvSpPr>
              <p:spPr>
                <a:xfrm rot="16200000">
                  <a:off x="894420" y="5568777"/>
                  <a:ext cx="64296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600" dirty="0" err="1">
                      <a:latin typeface="+mj-lt"/>
                      <a:cs typeface="Arial" panose="020B0604020202020204" pitchFamily="34" charset="0"/>
                    </a:rPr>
                    <a:t>yaw</a:t>
                  </a:r>
                  <a:r>
                    <a:rPr lang="es-ES" sz="600" dirty="0">
                      <a:latin typeface="+mj-lt"/>
                      <a:cs typeface="Arial" panose="020B0604020202020204" pitchFamily="34" charset="0"/>
                    </a:rPr>
                    <a:t> (rad/s)</a:t>
                  </a:r>
                </a:p>
              </p:txBody>
            </p:sp>
            <p:sp>
              <p:nvSpPr>
                <p:cNvPr id="66" name="CuadroTexto 65">
                  <a:extLst>
                    <a:ext uri="{FF2B5EF4-FFF2-40B4-BE49-F238E27FC236}">
                      <a16:creationId xmlns:a16="http://schemas.microsoft.com/office/drawing/2014/main" id="{6F873BAE-6F76-477B-968A-AFC0A88B0154}"/>
                    </a:ext>
                  </a:extLst>
                </p:cNvPr>
                <p:cNvSpPr txBox="1"/>
                <p:nvPr/>
              </p:nvSpPr>
              <p:spPr>
                <a:xfrm rot="16200000">
                  <a:off x="846426" y="4317795"/>
                  <a:ext cx="71382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600" dirty="0">
                      <a:latin typeface="+mj-lt"/>
                      <a:cs typeface="Arial" panose="020B0604020202020204" pitchFamily="34" charset="0"/>
                    </a:rPr>
                    <a:t>Distancia(m)</a:t>
                  </a:r>
                </a:p>
              </p:txBody>
            </p:sp>
          </p:grpSp>
        </p:grpSp>
      </p:grp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E980415-639B-4B7B-BC1E-B909D0A268A0}"/>
              </a:ext>
            </a:extLst>
          </p:cNvPr>
          <p:cNvSpPr txBox="1"/>
          <p:nvPr/>
        </p:nvSpPr>
        <p:spPr>
          <a:xfrm>
            <a:off x="6215446" y="158984"/>
            <a:ext cx="6115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750" u="sng" dirty="0">
                <a:solidFill>
                  <a:schemeClr val="bg1"/>
                </a:solidFill>
              </a:rPr>
              <a:t>Distancia euclídea del robot al </a:t>
            </a:r>
            <a:r>
              <a:rPr lang="es-ES" sz="1750" u="sng" dirty="0" err="1">
                <a:solidFill>
                  <a:schemeClr val="bg1"/>
                </a:solidFill>
              </a:rPr>
              <a:t>waypoint</a:t>
            </a:r>
            <a:r>
              <a:rPr lang="es-ES" sz="1750" u="sng" dirty="0">
                <a:solidFill>
                  <a:schemeClr val="bg1"/>
                </a:solidFill>
              </a:rPr>
              <a:t> y señal de control </a:t>
            </a:r>
            <a:r>
              <a:rPr lang="es-ES" sz="1750" u="sng" dirty="0" err="1">
                <a:solidFill>
                  <a:schemeClr val="bg1"/>
                </a:solidFill>
              </a:rPr>
              <a:t>yaw</a:t>
            </a:r>
            <a:r>
              <a:rPr lang="es-ES" sz="1750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0BDA211E-E47A-433E-901E-98AE3B6A52D2}"/>
              </a:ext>
            </a:extLst>
          </p:cNvPr>
          <p:cNvSpPr txBox="1"/>
          <p:nvPr/>
        </p:nvSpPr>
        <p:spPr>
          <a:xfrm>
            <a:off x="1398356" y="3291907"/>
            <a:ext cx="437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750" u="sng" dirty="0">
                <a:solidFill>
                  <a:schemeClr val="bg1"/>
                </a:solidFill>
              </a:rPr>
              <a:t>Trayectoria interpolada frente a </a:t>
            </a:r>
            <a:r>
              <a:rPr lang="es-ES" sz="1750" u="sng" dirty="0" err="1">
                <a:solidFill>
                  <a:schemeClr val="bg1"/>
                </a:solidFill>
              </a:rPr>
              <a:t>odometría</a:t>
            </a:r>
            <a:endParaRPr lang="es-ES" sz="175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439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1D8801C-88E6-43ED-8F8E-4C1AC156DB3F}"/>
              </a:ext>
            </a:extLst>
          </p:cNvPr>
          <p:cNvSpPr txBox="1"/>
          <p:nvPr/>
        </p:nvSpPr>
        <p:spPr>
          <a:xfrm>
            <a:off x="3476190" y="279715"/>
            <a:ext cx="5239620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Test en mapa principal</a:t>
            </a: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3" name="Video_Mapa_1">
            <a:hlinkClick r:id="" action="ppaction://media"/>
            <a:extLst>
              <a:ext uri="{FF2B5EF4-FFF2-40B4-BE49-F238E27FC236}">
                <a16:creationId xmlns:a16="http://schemas.microsoft.com/office/drawing/2014/main" id="{ADFAAEAD-CA0A-4DBA-AE3D-ABEFBC023D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5798" y="1065558"/>
            <a:ext cx="9800403" cy="55127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CF8F9ED-155D-47D6-8F3A-F0488CE3570D}"/>
              </a:ext>
            </a:extLst>
          </p:cNvPr>
          <p:cNvSpPr txBox="1"/>
          <p:nvPr/>
        </p:nvSpPr>
        <p:spPr>
          <a:xfrm>
            <a:off x="6961031" y="6519446"/>
            <a:ext cx="41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Vídeo reproducido x 2,5 de su velocidad original</a:t>
            </a:r>
          </a:p>
        </p:txBody>
      </p:sp>
    </p:spTree>
    <p:extLst>
      <p:ext uri="{BB962C8B-B14F-4D97-AF65-F5344CB8AC3E}">
        <p14:creationId xmlns:p14="http://schemas.microsoft.com/office/powerpoint/2010/main" val="2863857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1D8801C-88E6-43ED-8F8E-4C1AC156DB3F}"/>
              </a:ext>
            </a:extLst>
          </p:cNvPr>
          <p:cNvSpPr txBox="1"/>
          <p:nvPr/>
        </p:nvSpPr>
        <p:spPr>
          <a:xfrm>
            <a:off x="3375740" y="312352"/>
            <a:ext cx="544051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u="sng" dirty="0">
                <a:solidFill>
                  <a:prstClr val="white"/>
                </a:solidFill>
                <a:latin typeface="+mj-lt"/>
              </a:rPr>
              <a:t>Test en mapa alternativo</a:t>
            </a: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3" name="Video_Mapa_2(1).">
            <a:hlinkClick r:id="" action="ppaction://media"/>
            <a:extLst>
              <a:ext uri="{FF2B5EF4-FFF2-40B4-BE49-F238E27FC236}">
                <a16:creationId xmlns:a16="http://schemas.microsoft.com/office/drawing/2014/main" id="{37C4E1B6-61D6-41C4-B25A-75BEEB4EEE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086" y="1081532"/>
            <a:ext cx="9713984" cy="546411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D92808-8733-4F2C-ABAF-DA1A504D35E2}"/>
              </a:ext>
            </a:extLst>
          </p:cNvPr>
          <p:cNvSpPr txBox="1"/>
          <p:nvPr/>
        </p:nvSpPr>
        <p:spPr>
          <a:xfrm>
            <a:off x="6819070" y="6519446"/>
            <a:ext cx="416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Vídeo reproducido x 2,3 de su velocidad original</a:t>
            </a:r>
          </a:p>
        </p:txBody>
      </p:sp>
    </p:spTree>
    <p:extLst>
      <p:ext uri="{BB962C8B-B14F-4D97-AF65-F5344CB8AC3E}">
        <p14:creationId xmlns:p14="http://schemas.microsoft.com/office/powerpoint/2010/main" val="1416460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F6105A3-A099-42FC-802D-15581EF3816D}"/>
              </a:ext>
            </a:extLst>
          </p:cNvPr>
          <p:cNvSpPr txBox="1"/>
          <p:nvPr/>
        </p:nvSpPr>
        <p:spPr>
          <a:xfrm>
            <a:off x="1997336" y="2867308"/>
            <a:ext cx="8197327" cy="11233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6700" dirty="0">
                <a:solidFill>
                  <a:schemeClr val="bg1"/>
                </a:solidFill>
                <a:latin typeface="+mj-lt"/>
              </a:rPr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1220181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86CAB0-FA1F-40AB-988D-D20457E1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359" y="2468267"/>
            <a:ext cx="3322317" cy="1921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Esquema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global del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proyecto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E00A21E-C902-41D2-BB15-513686AF6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457" y="566916"/>
            <a:ext cx="6348989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97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DB5E4-7795-4329-B004-7639E871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62" y="197615"/>
            <a:ext cx="5941075" cy="778066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Mapas usados</a:t>
            </a:r>
          </a:p>
        </p:txBody>
      </p:sp>
      <p:pic>
        <p:nvPicPr>
          <p:cNvPr id="4" name="Imagen 3" descr="Pantalla de una computadora&#10;&#10;Descripción generada automáticamente">
            <a:extLst>
              <a:ext uri="{FF2B5EF4-FFF2-40B4-BE49-F238E27FC236}">
                <a16:creationId xmlns:a16="http://schemas.microsoft.com/office/drawing/2014/main" id="{03716444-3AA9-45AA-9DE5-3E0373D90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2" y="1140548"/>
            <a:ext cx="4863339" cy="2759837"/>
          </a:xfrm>
          <a:prstGeom prst="rect">
            <a:avLst/>
          </a:prstGeom>
        </p:spPr>
      </p:pic>
      <p:pic>
        <p:nvPicPr>
          <p:cNvPr id="6" name="Imagen 5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F0847163-B09C-45D9-8DFD-A17697D84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79" y="1140548"/>
            <a:ext cx="4863339" cy="2759837"/>
          </a:xfrm>
          <a:prstGeom prst="rect">
            <a:avLst/>
          </a:prstGeom>
        </p:spPr>
      </p:pic>
      <p:pic>
        <p:nvPicPr>
          <p:cNvPr id="9" name="Imagen 8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0DEA4204-92B4-4D8C-BADA-4BCE0823D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30" y="3977666"/>
            <a:ext cx="4863338" cy="27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5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08E41-8470-4BE9-A3B2-ED877D41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492" y="603397"/>
            <a:ext cx="6001016" cy="692494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Planificador: </a:t>
            </a:r>
            <a:r>
              <a:rPr lang="es-ES" u="sng" dirty="0" err="1">
                <a:solidFill>
                  <a:schemeClr val="bg1"/>
                </a:solidFill>
              </a:rPr>
              <a:t>Lazy</a:t>
            </a:r>
            <a:r>
              <a:rPr lang="es-ES" u="sng" dirty="0">
                <a:solidFill>
                  <a:schemeClr val="bg1"/>
                </a:solidFill>
              </a:rPr>
              <a:t> Theta*</a:t>
            </a:r>
          </a:p>
        </p:txBody>
      </p:sp>
      <p:pic>
        <p:nvPicPr>
          <p:cNvPr id="7" name="Imagen 6" descr="Imagen de la pantalla de una computadora&#10;&#10;Descripción generada automáticamente con confianza baja">
            <a:extLst>
              <a:ext uri="{FF2B5EF4-FFF2-40B4-BE49-F238E27FC236}">
                <a16:creationId xmlns:a16="http://schemas.microsoft.com/office/drawing/2014/main" id="{1324C876-CDE1-486B-9AE0-84D02D9D2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6" y="1885811"/>
            <a:ext cx="5454727" cy="3674009"/>
          </a:xfrm>
          <a:prstGeom prst="rect">
            <a:avLst/>
          </a:prstGeom>
        </p:spPr>
      </p:pic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045D52A-A68A-491D-8B3A-B9371502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55" y="1885811"/>
            <a:ext cx="6001016" cy="367629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3BE4F16-F52D-462D-A995-B67163F5F033}"/>
              </a:ext>
            </a:extLst>
          </p:cNvPr>
          <p:cNvSpPr txBox="1"/>
          <p:nvPr/>
        </p:nvSpPr>
        <p:spPr>
          <a:xfrm>
            <a:off x="324446" y="5559820"/>
            <a:ext cx="5454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https://www.youtube.com/watch?v=mAaYVTedqPQ&amp;ab_channel=FahriAliRahman</a:t>
            </a:r>
          </a:p>
        </p:txBody>
      </p:sp>
    </p:spTree>
    <p:extLst>
      <p:ext uri="{BB962C8B-B14F-4D97-AF65-F5344CB8AC3E}">
        <p14:creationId xmlns:p14="http://schemas.microsoft.com/office/powerpoint/2010/main" val="1323594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BCF094E-A2C0-48C3-980C-67EFF48EF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6256"/>
            <a:ext cx="5033941" cy="269281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2A11366-1813-45F2-8D1B-F1C56CCC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526" y="164565"/>
            <a:ext cx="6172948" cy="778066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s-ES" u="sng" dirty="0">
                <a:solidFill>
                  <a:schemeClr val="bg1"/>
                </a:solidFill>
              </a:rPr>
              <a:t>Interpolador: lineal – cúbico</a:t>
            </a: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420AB43-BEB6-4767-BD41-02995EA5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82698"/>
            <a:ext cx="5033942" cy="2692818"/>
          </a:xfrm>
          <a:prstGeom prst="rect">
            <a:avLst/>
          </a:prstGeom>
        </p:spPr>
      </p:pic>
      <p:pic>
        <p:nvPicPr>
          <p:cNvPr id="5" name="Imagen 4" descr="Pantalla de computadora&#10;&#10;Descripción generada automáticamente">
            <a:extLst>
              <a:ext uri="{FF2B5EF4-FFF2-40B4-BE49-F238E27FC236}">
                <a16:creationId xmlns:a16="http://schemas.microsoft.com/office/drawing/2014/main" id="{D88DFD65-743F-42EF-B1D6-A4207FD7E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70" y="3882698"/>
            <a:ext cx="3594150" cy="2692817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9DA8DE48-833B-4268-9236-147A3BC62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70" y="1066256"/>
            <a:ext cx="3594150" cy="269281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A1600A3-3A41-4F23-B05C-7545079FB16B}"/>
              </a:ext>
            </a:extLst>
          </p:cNvPr>
          <p:cNvSpPr/>
          <p:nvPr/>
        </p:nvSpPr>
        <p:spPr>
          <a:xfrm>
            <a:off x="8270655" y="3530703"/>
            <a:ext cx="865881" cy="154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30F577B-2670-4C78-B8F3-5EA958767FE0}"/>
              </a:ext>
            </a:extLst>
          </p:cNvPr>
          <p:cNvSpPr txBox="1"/>
          <p:nvPr/>
        </p:nvSpPr>
        <p:spPr>
          <a:xfrm>
            <a:off x="8367778" y="3503449"/>
            <a:ext cx="671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180F92C-313B-48C6-94DE-7A9325AC008E}"/>
              </a:ext>
            </a:extLst>
          </p:cNvPr>
          <p:cNvSpPr/>
          <p:nvPr/>
        </p:nvSpPr>
        <p:spPr>
          <a:xfrm rot="16200000">
            <a:off x="6123992" y="2451462"/>
            <a:ext cx="865881" cy="154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931325-347F-4159-8699-408F136A4C0B}"/>
              </a:ext>
            </a:extLst>
          </p:cNvPr>
          <p:cNvSpPr txBox="1"/>
          <p:nvPr/>
        </p:nvSpPr>
        <p:spPr>
          <a:xfrm rot="16200000">
            <a:off x="6143931" y="2304942"/>
            <a:ext cx="671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D592E1A-4A45-43D0-A537-FB65424EE87D}"/>
              </a:ext>
            </a:extLst>
          </p:cNvPr>
          <p:cNvSpPr/>
          <p:nvPr/>
        </p:nvSpPr>
        <p:spPr>
          <a:xfrm rot="16200000">
            <a:off x="6115530" y="5144278"/>
            <a:ext cx="865881" cy="154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FCA2695-45C0-4155-874F-662E1E9A4471}"/>
              </a:ext>
            </a:extLst>
          </p:cNvPr>
          <p:cNvSpPr/>
          <p:nvPr/>
        </p:nvSpPr>
        <p:spPr>
          <a:xfrm>
            <a:off x="8137236" y="6355403"/>
            <a:ext cx="865881" cy="154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A0F9FB2-3E78-473C-84DA-6C5C954D1301}"/>
              </a:ext>
            </a:extLst>
          </p:cNvPr>
          <p:cNvSpPr txBox="1"/>
          <p:nvPr/>
        </p:nvSpPr>
        <p:spPr>
          <a:xfrm>
            <a:off x="8282922" y="6324868"/>
            <a:ext cx="671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414A7F0-B673-4C09-8336-B976531A5AE4}"/>
              </a:ext>
            </a:extLst>
          </p:cNvPr>
          <p:cNvSpPr txBox="1"/>
          <p:nvPr/>
        </p:nvSpPr>
        <p:spPr>
          <a:xfrm rot="16200000">
            <a:off x="6143932" y="5121383"/>
            <a:ext cx="671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FB2D75D-7C20-4FDE-9644-C394A738987E}"/>
              </a:ext>
            </a:extLst>
          </p:cNvPr>
          <p:cNvSpPr/>
          <p:nvPr/>
        </p:nvSpPr>
        <p:spPr>
          <a:xfrm>
            <a:off x="8270653" y="1213600"/>
            <a:ext cx="865881" cy="154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236807-7BCD-44F7-8BB9-ACB8F41CC02A}"/>
              </a:ext>
            </a:extLst>
          </p:cNvPr>
          <p:cNvSpPr txBox="1"/>
          <p:nvPr/>
        </p:nvSpPr>
        <p:spPr>
          <a:xfrm>
            <a:off x="8157305" y="1183065"/>
            <a:ext cx="10925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Interpolación lineal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A1C1278-5991-4BAE-8316-A86EA9F001AC}"/>
              </a:ext>
            </a:extLst>
          </p:cNvPr>
          <p:cNvSpPr/>
          <p:nvPr/>
        </p:nvSpPr>
        <p:spPr>
          <a:xfrm>
            <a:off x="8232374" y="4038462"/>
            <a:ext cx="865881" cy="154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3882C8D-B3CB-4759-83D0-A7F22E498D81}"/>
              </a:ext>
            </a:extLst>
          </p:cNvPr>
          <p:cNvSpPr txBox="1"/>
          <p:nvPr/>
        </p:nvSpPr>
        <p:spPr>
          <a:xfrm>
            <a:off x="8024508" y="3977393"/>
            <a:ext cx="1358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Interpolación lineal - cúbica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9F02CC4-D6EB-46E7-AD28-308D2AB3006D}"/>
              </a:ext>
            </a:extLst>
          </p:cNvPr>
          <p:cNvGrpSpPr/>
          <p:nvPr/>
        </p:nvGrpSpPr>
        <p:grpSpPr>
          <a:xfrm>
            <a:off x="6843154" y="1473089"/>
            <a:ext cx="1314151" cy="368468"/>
            <a:chOff x="6843154" y="1473089"/>
            <a:chExt cx="1314151" cy="368468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3AEA9BB-27BA-478D-8820-A611B610A20A}"/>
                </a:ext>
              </a:extLst>
            </p:cNvPr>
            <p:cNvGrpSpPr/>
            <p:nvPr/>
          </p:nvGrpSpPr>
          <p:grpSpPr>
            <a:xfrm>
              <a:off x="6843154" y="1522196"/>
              <a:ext cx="1251098" cy="319361"/>
              <a:chOff x="4181231" y="4400062"/>
              <a:chExt cx="1251098" cy="319361"/>
            </a:xfrm>
          </p:grpSpPr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8A0EE8F4-CF0F-4436-A0B9-1AFA248F0B0A}"/>
                  </a:ext>
                </a:extLst>
              </p:cNvPr>
              <p:cNvSpPr/>
              <p:nvPr/>
            </p:nvSpPr>
            <p:spPr>
              <a:xfrm>
                <a:off x="4181231" y="4400062"/>
                <a:ext cx="144584" cy="1172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EE47E177-6922-44F9-9D69-10E5AF9A404D}"/>
                  </a:ext>
                </a:extLst>
              </p:cNvPr>
              <p:cNvGrpSpPr/>
              <p:nvPr/>
            </p:nvGrpSpPr>
            <p:grpSpPr>
              <a:xfrm>
                <a:off x="4181231" y="4503979"/>
                <a:ext cx="1251098" cy="215444"/>
                <a:chOff x="4181231" y="4347150"/>
                <a:chExt cx="1251098" cy="215444"/>
              </a:xfrm>
            </p:grpSpPr>
            <p:sp>
              <p:nvSpPr>
                <p:cNvPr id="24" name="Rectángulo 23">
                  <a:extLst>
                    <a:ext uri="{FF2B5EF4-FFF2-40B4-BE49-F238E27FC236}">
                      <a16:creationId xmlns:a16="http://schemas.microsoft.com/office/drawing/2014/main" id="{DF6910A8-5247-42FC-A4C7-DF5413EA7B88}"/>
                    </a:ext>
                  </a:extLst>
                </p:cNvPr>
                <p:cNvSpPr/>
                <p:nvPr/>
              </p:nvSpPr>
              <p:spPr>
                <a:xfrm>
                  <a:off x="4181231" y="4400062"/>
                  <a:ext cx="144584" cy="11723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C2078792-1C88-4300-8463-E91F91977C1E}"/>
                    </a:ext>
                  </a:extLst>
                </p:cNvPr>
                <p:cNvSpPr txBox="1"/>
                <p:nvPr/>
              </p:nvSpPr>
              <p:spPr>
                <a:xfrm>
                  <a:off x="4273924" y="4347150"/>
                  <a:ext cx="115840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800" dirty="0" err="1">
                      <a:latin typeface="+mj-lt"/>
                      <a:cs typeface="Arial" panose="020B0604020202020204" pitchFamily="34" charset="0"/>
                    </a:rPr>
                    <a:t>Waypoints</a:t>
                  </a:r>
                  <a:r>
                    <a:rPr lang="es-ES" sz="800" dirty="0">
                      <a:latin typeface="+mj-lt"/>
                      <a:cs typeface="Arial" panose="020B0604020202020204" pitchFamily="34" charset="0"/>
                    </a:rPr>
                    <a:t> planificados</a:t>
                  </a:r>
                </a:p>
              </p:txBody>
            </p:sp>
          </p:grp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E6E94C3-7FDE-411F-BEE3-FCEC6E6608A4}"/>
                </a:ext>
              </a:extLst>
            </p:cNvPr>
            <p:cNvSpPr txBox="1"/>
            <p:nvPr/>
          </p:nvSpPr>
          <p:spPr>
            <a:xfrm>
              <a:off x="6872796" y="1473089"/>
              <a:ext cx="12845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latin typeface="+mj-lt"/>
                  <a:cs typeface="Arial" panose="020B0604020202020204" pitchFamily="34" charset="0"/>
                </a:rPr>
                <a:t>Trayectoria interpolada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003F3A7-9815-4CDF-B3A5-1DD4E3747262}"/>
              </a:ext>
            </a:extLst>
          </p:cNvPr>
          <p:cNvGrpSpPr/>
          <p:nvPr/>
        </p:nvGrpSpPr>
        <p:grpSpPr>
          <a:xfrm>
            <a:off x="6843154" y="4287532"/>
            <a:ext cx="1314151" cy="372273"/>
            <a:chOff x="6843154" y="1473089"/>
            <a:chExt cx="1314151" cy="37227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F5032C46-76B9-407C-96C6-9965945CBEFF}"/>
                </a:ext>
              </a:extLst>
            </p:cNvPr>
            <p:cNvGrpSpPr/>
            <p:nvPr/>
          </p:nvGrpSpPr>
          <p:grpSpPr>
            <a:xfrm>
              <a:off x="6843154" y="1522196"/>
              <a:ext cx="1261298" cy="323166"/>
              <a:chOff x="4181231" y="4400062"/>
              <a:chExt cx="1261298" cy="323166"/>
            </a:xfrm>
          </p:grpSpPr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82C2535B-5CA1-4BAF-AB9D-FF628379FA03}"/>
                  </a:ext>
                </a:extLst>
              </p:cNvPr>
              <p:cNvSpPr/>
              <p:nvPr/>
            </p:nvSpPr>
            <p:spPr>
              <a:xfrm>
                <a:off x="4181231" y="4400062"/>
                <a:ext cx="144584" cy="1172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E3E8213F-671C-4EE2-A89A-4301B319EE15}"/>
                  </a:ext>
                </a:extLst>
              </p:cNvPr>
              <p:cNvGrpSpPr/>
              <p:nvPr/>
            </p:nvGrpSpPr>
            <p:grpSpPr>
              <a:xfrm>
                <a:off x="4181231" y="4507784"/>
                <a:ext cx="1261298" cy="215444"/>
                <a:chOff x="4181231" y="4350955"/>
                <a:chExt cx="1261298" cy="215444"/>
              </a:xfrm>
            </p:grpSpPr>
            <p:sp>
              <p:nvSpPr>
                <p:cNvPr id="32" name="Rectángulo 31">
                  <a:extLst>
                    <a:ext uri="{FF2B5EF4-FFF2-40B4-BE49-F238E27FC236}">
                      <a16:creationId xmlns:a16="http://schemas.microsoft.com/office/drawing/2014/main" id="{A9E1983D-FBC0-4AC7-9A12-2DE30FCEB225}"/>
                    </a:ext>
                  </a:extLst>
                </p:cNvPr>
                <p:cNvSpPr/>
                <p:nvPr/>
              </p:nvSpPr>
              <p:spPr>
                <a:xfrm>
                  <a:off x="4181231" y="4400062"/>
                  <a:ext cx="144584" cy="11723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88ECC223-ADD4-4555-87E2-F555696E5F68}"/>
                    </a:ext>
                  </a:extLst>
                </p:cNvPr>
                <p:cNvSpPr txBox="1"/>
                <p:nvPr/>
              </p:nvSpPr>
              <p:spPr>
                <a:xfrm>
                  <a:off x="4263723" y="4350955"/>
                  <a:ext cx="117880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800" dirty="0" err="1">
                      <a:latin typeface="+mj-lt"/>
                      <a:cs typeface="Arial" panose="020B0604020202020204" pitchFamily="34" charset="0"/>
                    </a:rPr>
                    <a:t>Waypoints</a:t>
                  </a:r>
                  <a:r>
                    <a:rPr lang="es-ES" sz="800" dirty="0">
                      <a:latin typeface="+mj-lt"/>
                      <a:cs typeface="Arial" panose="020B0604020202020204" pitchFamily="34" charset="0"/>
                    </a:rPr>
                    <a:t> planificados</a:t>
                  </a:r>
                </a:p>
              </p:txBody>
            </p:sp>
          </p:grp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920A7987-3A8C-4C9F-9289-951E48984C47}"/>
                </a:ext>
              </a:extLst>
            </p:cNvPr>
            <p:cNvSpPr txBox="1"/>
            <p:nvPr/>
          </p:nvSpPr>
          <p:spPr>
            <a:xfrm>
              <a:off x="6872796" y="1473089"/>
              <a:ext cx="12845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00" dirty="0">
                  <a:latin typeface="+mj-lt"/>
                  <a:cs typeface="Arial" panose="020B0604020202020204" pitchFamily="34" charset="0"/>
                </a:rPr>
                <a:t>Trayectoria interpolada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161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E79D2A5-52D7-4938-A483-296F6DC076B3}"/>
              </a:ext>
            </a:extLst>
          </p:cNvPr>
          <p:cNvSpPr txBox="1"/>
          <p:nvPr/>
        </p:nvSpPr>
        <p:spPr>
          <a:xfrm>
            <a:off x="4534197" y="258508"/>
            <a:ext cx="3272195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Pure </a:t>
            </a:r>
            <a:r>
              <a:rPr kumimoji="0" lang="es-ES" sz="40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Pursuit</a:t>
            </a:r>
            <a:r>
              <a:rPr kumimoji="0" lang="es-ES" sz="40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(I)</a:t>
            </a: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4CDC769-49AE-424A-8D0C-B790D4A909F2}"/>
              </a:ext>
            </a:extLst>
          </p:cNvPr>
          <p:cNvSpPr/>
          <p:nvPr/>
        </p:nvSpPr>
        <p:spPr>
          <a:xfrm>
            <a:off x="880111" y="1480185"/>
            <a:ext cx="4812030" cy="38976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BDEB5C4-BD6E-4272-89A3-4CC74DC0E2CA}"/>
              </a:ext>
            </a:extLst>
          </p:cNvPr>
          <p:cNvSpPr/>
          <p:nvPr/>
        </p:nvSpPr>
        <p:spPr>
          <a:xfrm>
            <a:off x="6511291" y="1480185"/>
            <a:ext cx="4812030" cy="38976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900A579-E7D6-4458-BFDF-762C4478ABB7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5692141" y="3429000"/>
            <a:ext cx="8191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9FBFBB1-DEC5-465B-A8A7-2A90A00351F3}"/>
              </a:ext>
            </a:extLst>
          </p:cNvPr>
          <p:cNvSpPr txBox="1"/>
          <p:nvPr/>
        </p:nvSpPr>
        <p:spPr>
          <a:xfrm>
            <a:off x="686864" y="5591205"/>
            <a:ext cx="519852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dirty="0">
                <a:solidFill>
                  <a:prstClr val="white"/>
                </a:solidFill>
                <a:latin typeface="Calibri Light" panose="020F0302020204030204"/>
              </a:rPr>
              <a:t>Coordenada referida al mundo</a:t>
            </a:r>
            <a:endParaRPr kumimoji="0" lang="es-ES" sz="32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33E9BC6-7353-485B-B629-77C7AD0E2FD7}"/>
              </a:ext>
            </a:extLst>
          </p:cNvPr>
          <p:cNvSpPr txBox="1"/>
          <p:nvPr/>
        </p:nvSpPr>
        <p:spPr>
          <a:xfrm>
            <a:off x="6306613" y="5597976"/>
            <a:ext cx="519852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dirty="0">
                <a:solidFill>
                  <a:prstClr val="white"/>
                </a:solidFill>
                <a:latin typeface="Calibri Light" panose="020F0302020204030204"/>
              </a:rPr>
              <a:t>Coordenada referida al robot</a:t>
            </a:r>
            <a:endParaRPr kumimoji="0" lang="es-ES" sz="32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82B6C9BB-2F7C-4866-8DBF-D2C7EB33C255}"/>
              </a:ext>
            </a:extLst>
          </p:cNvPr>
          <p:cNvGrpSpPr/>
          <p:nvPr/>
        </p:nvGrpSpPr>
        <p:grpSpPr>
          <a:xfrm>
            <a:off x="3835530" y="4061475"/>
            <a:ext cx="1584315" cy="1192203"/>
            <a:chOff x="3973412" y="4061475"/>
            <a:chExt cx="1584315" cy="1192203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E090DC8A-7CC9-4BEF-88F7-0E4797400413}"/>
                </a:ext>
              </a:extLst>
            </p:cNvPr>
            <p:cNvGrpSpPr/>
            <p:nvPr/>
          </p:nvGrpSpPr>
          <p:grpSpPr>
            <a:xfrm>
              <a:off x="3973412" y="4061475"/>
              <a:ext cx="897256" cy="897256"/>
              <a:chOff x="4189094" y="4103370"/>
              <a:chExt cx="897256" cy="897256"/>
            </a:xfrm>
          </p:grpSpPr>
          <p:cxnSp>
            <p:nvCxnSpPr>
              <p:cNvPr id="20" name="Conector recto de flecha 19">
                <a:extLst>
                  <a:ext uri="{FF2B5EF4-FFF2-40B4-BE49-F238E27FC236}">
                    <a16:creationId xmlns:a16="http://schemas.microsoft.com/office/drawing/2014/main" id="{01ED11CD-4485-454F-BCA5-5F2F44B9BA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350" y="4103370"/>
                <a:ext cx="0" cy="8972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8BB3AA3B-10DB-449E-8298-7E0C58F432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4637722" y="4551998"/>
                <a:ext cx="0" cy="897256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DEEB9BA8-9A3F-41A9-9A77-33755304E2A6}"/>
                </a:ext>
              </a:extLst>
            </p:cNvPr>
            <p:cNvSpPr txBox="1"/>
            <p:nvPr/>
          </p:nvSpPr>
          <p:spPr>
            <a:xfrm>
              <a:off x="4738577" y="4792013"/>
              <a:ext cx="8191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{W}</a:t>
              </a:r>
              <a:endParaRPr kumimoji="0" lang="es-E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9328D8C-6880-4ABB-B342-D2663FEDE4A0}"/>
              </a:ext>
            </a:extLst>
          </p:cNvPr>
          <p:cNvGrpSpPr/>
          <p:nvPr/>
        </p:nvGrpSpPr>
        <p:grpSpPr>
          <a:xfrm>
            <a:off x="9438498" y="4061475"/>
            <a:ext cx="1584315" cy="1192203"/>
            <a:chOff x="3973412" y="4061475"/>
            <a:chExt cx="1584315" cy="1192203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C221CDD4-57BD-413C-BF88-5E1930A230CD}"/>
                </a:ext>
              </a:extLst>
            </p:cNvPr>
            <p:cNvGrpSpPr/>
            <p:nvPr/>
          </p:nvGrpSpPr>
          <p:grpSpPr>
            <a:xfrm>
              <a:off x="3973412" y="4061475"/>
              <a:ext cx="897256" cy="897256"/>
              <a:chOff x="4189094" y="4103370"/>
              <a:chExt cx="897256" cy="897256"/>
            </a:xfrm>
          </p:grpSpPr>
          <p:cxnSp>
            <p:nvCxnSpPr>
              <p:cNvPr id="54" name="Conector recto de flecha 53">
                <a:extLst>
                  <a:ext uri="{FF2B5EF4-FFF2-40B4-BE49-F238E27FC236}">
                    <a16:creationId xmlns:a16="http://schemas.microsoft.com/office/drawing/2014/main" id="{61AD81A7-42D5-4DD4-B681-4F1465515C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350" y="4103370"/>
                <a:ext cx="0" cy="89725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cto de flecha 54">
                <a:extLst>
                  <a:ext uri="{FF2B5EF4-FFF2-40B4-BE49-F238E27FC236}">
                    <a16:creationId xmlns:a16="http://schemas.microsoft.com/office/drawing/2014/main" id="{1B43C352-281F-4F74-B892-586D76DEA3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4637722" y="4551998"/>
                <a:ext cx="0" cy="897256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F65E9F7D-3BE5-4887-9122-47ACCC626207}"/>
                </a:ext>
              </a:extLst>
            </p:cNvPr>
            <p:cNvSpPr txBox="1"/>
            <p:nvPr/>
          </p:nvSpPr>
          <p:spPr>
            <a:xfrm>
              <a:off x="4738577" y="4792013"/>
              <a:ext cx="8191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{W}</a:t>
              </a:r>
              <a:endParaRPr kumimoji="0" lang="es-E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277328B2-3825-4A42-BE68-9BCCBAC9E537}"/>
              </a:ext>
            </a:extLst>
          </p:cNvPr>
          <p:cNvSpPr/>
          <p:nvPr/>
        </p:nvSpPr>
        <p:spPr>
          <a:xfrm>
            <a:off x="3134431" y="2017394"/>
            <a:ext cx="303388" cy="30861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Diagrama de flujo: conector 75">
            <a:extLst>
              <a:ext uri="{FF2B5EF4-FFF2-40B4-BE49-F238E27FC236}">
                <a16:creationId xmlns:a16="http://schemas.microsoft.com/office/drawing/2014/main" id="{76F1DD17-3A81-4055-AA6C-B4A7BFDE85D2}"/>
              </a:ext>
            </a:extLst>
          </p:cNvPr>
          <p:cNvSpPr/>
          <p:nvPr/>
        </p:nvSpPr>
        <p:spPr>
          <a:xfrm>
            <a:off x="8765612" y="2017394"/>
            <a:ext cx="303388" cy="30861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30774635-48E4-4616-81F1-83B6068F061E}"/>
              </a:ext>
            </a:extLst>
          </p:cNvPr>
          <p:cNvCxnSpPr/>
          <p:nvPr/>
        </p:nvCxnSpPr>
        <p:spPr>
          <a:xfrm flipH="1" flipV="1">
            <a:off x="3286125" y="2171699"/>
            <a:ext cx="1446661" cy="2787031"/>
          </a:xfrm>
          <a:prstGeom prst="straightConnector1">
            <a:avLst/>
          </a:prstGeom>
          <a:ln w="19050">
            <a:solidFill>
              <a:srgbClr val="EA1E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>
            <a:extLst>
              <a:ext uri="{FF2B5EF4-FFF2-40B4-BE49-F238E27FC236}">
                <a16:creationId xmlns:a16="http://schemas.microsoft.com/office/drawing/2014/main" id="{A88EDAD7-0961-42A6-AD4F-D14BF54B05CF}"/>
              </a:ext>
            </a:extLst>
          </p:cNvPr>
          <p:cNvGrpSpPr/>
          <p:nvPr/>
        </p:nvGrpSpPr>
        <p:grpSpPr>
          <a:xfrm>
            <a:off x="970941" y="2449502"/>
            <a:ext cx="1912812" cy="1768168"/>
            <a:chOff x="970941" y="2449502"/>
            <a:chExt cx="1912812" cy="1768168"/>
          </a:xfrm>
        </p:grpSpPr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5AC892CE-B634-40CE-BF83-4FEB8319228D}"/>
                </a:ext>
              </a:extLst>
            </p:cNvPr>
            <p:cNvGrpSpPr/>
            <p:nvPr/>
          </p:nvGrpSpPr>
          <p:grpSpPr>
            <a:xfrm>
              <a:off x="1400710" y="2777489"/>
              <a:ext cx="1483043" cy="1440181"/>
              <a:chOff x="1400710" y="2777489"/>
              <a:chExt cx="1483043" cy="1440181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C08C1E2E-515E-4938-830D-ADD44FF87900}"/>
                  </a:ext>
                </a:extLst>
              </p:cNvPr>
              <p:cNvGrpSpPr/>
              <p:nvPr/>
            </p:nvGrpSpPr>
            <p:grpSpPr>
              <a:xfrm>
                <a:off x="1712178" y="3131820"/>
                <a:ext cx="1171575" cy="1085850"/>
                <a:chOff x="3617595" y="3280410"/>
                <a:chExt cx="1171575" cy="1085850"/>
              </a:xfrm>
            </p:grpSpPr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C03EE820-397B-406C-A4BD-C9A193FA1884}"/>
                    </a:ext>
                  </a:extLst>
                </p:cNvPr>
                <p:cNvSpPr/>
                <p:nvPr/>
              </p:nvSpPr>
              <p:spPr>
                <a:xfrm>
                  <a:off x="3789045" y="3280410"/>
                  <a:ext cx="828675" cy="108585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6" name="Rectángulo 15">
                  <a:extLst>
                    <a:ext uri="{FF2B5EF4-FFF2-40B4-BE49-F238E27FC236}">
                      <a16:creationId xmlns:a16="http://schemas.microsoft.com/office/drawing/2014/main" id="{FEC55466-E590-4355-A22B-DC81C0D2EA1A}"/>
                    </a:ext>
                  </a:extLst>
                </p:cNvPr>
                <p:cNvSpPr/>
                <p:nvPr/>
              </p:nvSpPr>
              <p:spPr>
                <a:xfrm>
                  <a:off x="4617720" y="3629025"/>
                  <a:ext cx="171450" cy="38862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2" name="Rectángulo 21">
                  <a:extLst>
                    <a:ext uri="{FF2B5EF4-FFF2-40B4-BE49-F238E27FC236}">
                      <a16:creationId xmlns:a16="http://schemas.microsoft.com/office/drawing/2014/main" id="{AFDBBFBA-DC79-491A-8899-E70181D0F854}"/>
                    </a:ext>
                  </a:extLst>
                </p:cNvPr>
                <p:cNvSpPr/>
                <p:nvPr/>
              </p:nvSpPr>
              <p:spPr>
                <a:xfrm>
                  <a:off x="3617595" y="3629025"/>
                  <a:ext cx="171450" cy="38862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37DFCEBB-C79F-4577-B75B-7CF0F4FC7C7A}"/>
                  </a:ext>
                </a:extLst>
              </p:cNvPr>
              <p:cNvGrpSpPr/>
              <p:nvPr/>
            </p:nvGrpSpPr>
            <p:grpSpPr>
              <a:xfrm>
                <a:off x="1400710" y="2777489"/>
                <a:ext cx="1434159" cy="1304956"/>
                <a:chOff x="1400710" y="2777489"/>
                <a:chExt cx="1434159" cy="1304956"/>
              </a:xfrm>
            </p:grpSpPr>
            <p:grpSp>
              <p:nvGrpSpPr>
                <p:cNvPr id="42" name="Grupo 41">
                  <a:extLst>
                    <a:ext uri="{FF2B5EF4-FFF2-40B4-BE49-F238E27FC236}">
                      <a16:creationId xmlns:a16="http://schemas.microsoft.com/office/drawing/2014/main" id="{7486E252-A837-4BCC-8DDC-25E8921301FB}"/>
                    </a:ext>
                  </a:extLst>
                </p:cNvPr>
                <p:cNvGrpSpPr/>
                <p:nvPr/>
              </p:nvGrpSpPr>
              <p:grpSpPr>
                <a:xfrm>
                  <a:off x="1400710" y="2777489"/>
                  <a:ext cx="897256" cy="897256"/>
                  <a:chOff x="4189094" y="4103370"/>
                  <a:chExt cx="897256" cy="897256"/>
                </a:xfrm>
              </p:grpSpPr>
              <p:cxnSp>
                <p:nvCxnSpPr>
                  <p:cNvPr id="43" name="Conector recto de flecha 42">
                    <a:extLst>
                      <a:ext uri="{FF2B5EF4-FFF2-40B4-BE49-F238E27FC236}">
                        <a16:creationId xmlns:a16="http://schemas.microsoft.com/office/drawing/2014/main" id="{09B5DB13-81E6-4C48-B2A9-43AF7C50DA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86350" y="4103370"/>
                    <a:ext cx="0" cy="897256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cto de flecha 43">
                    <a:extLst>
                      <a:ext uri="{FF2B5EF4-FFF2-40B4-BE49-F238E27FC236}">
                        <a16:creationId xmlns:a16="http://schemas.microsoft.com/office/drawing/2014/main" id="{F43237B7-55E0-41D7-89F6-A06ACD94B1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 flipV="1">
                    <a:off x="4637722" y="4551998"/>
                    <a:ext cx="0" cy="897256"/>
                  </a:xfrm>
                  <a:prstGeom prst="straightConnector1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6" name="CuadroTexto 55">
                  <a:extLst>
                    <a:ext uri="{FF2B5EF4-FFF2-40B4-BE49-F238E27FC236}">
                      <a16:creationId xmlns:a16="http://schemas.microsoft.com/office/drawing/2014/main" id="{4C67C538-F93C-4E8B-8431-504DD1668C0F}"/>
                    </a:ext>
                  </a:extLst>
                </p:cNvPr>
                <p:cNvSpPr txBox="1"/>
                <p:nvPr/>
              </p:nvSpPr>
              <p:spPr>
                <a:xfrm>
                  <a:off x="2015719" y="3620780"/>
                  <a:ext cx="8191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2400" b="0" i="0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{R}</a:t>
                  </a:r>
                </a:p>
              </p:txBody>
            </p:sp>
          </p:grpSp>
        </p:grp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F7155719-A831-449D-AA43-841D7A4BBFFB}"/>
                </a:ext>
              </a:extLst>
            </p:cNvPr>
            <p:cNvSpPr txBox="1"/>
            <p:nvPr/>
          </p:nvSpPr>
          <p:spPr>
            <a:xfrm>
              <a:off x="2051577" y="2449502"/>
              <a:ext cx="8191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7D312299-F175-4841-97F1-E7416CFA16D7}"/>
                </a:ext>
              </a:extLst>
            </p:cNvPr>
            <p:cNvSpPr txBox="1"/>
            <p:nvPr/>
          </p:nvSpPr>
          <p:spPr>
            <a:xfrm>
              <a:off x="970941" y="3265155"/>
              <a:ext cx="8191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Y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625A7048-1731-46FA-B1E6-78D6CD8DFAB8}"/>
              </a:ext>
            </a:extLst>
          </p:cNvPr>
          <p:cNvGrpSpPr/>
          <p:nvPr/>
        </p:nvGrpSpPr>
        <p:grpSpPr>
          <a:xfrm>
            <a:off x="6596712" y="2449502"/>
            <a:ext cx="1912812" cy="1768168"/>
            <a:chOff x="970941" y="2449502"/>
            <a:chExt cx="1912812" cy="1768168"/>
          </a:xfrm>
        </p:grpSpPr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C665F7FA-EB84-40D7-8990-CAB50AFEBE28}"/>
                </a:ext>
              </a:extLst>
            </p:cNvPr>
            <p:cNvGrpSpPr/>
            <p:nvPr/>
          </p:nvGrpSpPr>
          <p:grpSpPr>
            <a:xfrm>
              <a:off x="1400710" y="2777489"/>
              <a:ext cx="1483043" cy="1440181"/>
              <a:chOff x="1400710" y="2777489"/>
              <a:chExt cx="1483043" cy="1440181"/>
            </a:xfrm>
          </p:grpSpPr>
          <p:grpSp>
            <p:nvGrpSpPr>
              <p:cNvPr id="87" name="Grupo 86">
                <a:extLst>
                  <a:ext uri="{FF2B5EF4-FFF2-40B4-BE49-F238E27FC236}">
                    <a16:creationId xmlns:a16="http://schemas.microsoft.com/office/drawing/2014/main" id="{FA9855B0-87F9-4FA1-9DA8-E542B79F4744}"/>
                  </a:ext>
                </a:extLst>
              </p:cNvPr>
              <p:cNvGrpSpPr/>
              <p:nvPr/>
            </p:nvGrpSpPr>
            <p:grpSpPr>
              <a:xfrm>
                <a:off x="1712178" y="3131820"/>
                <a:ext cx="1171575" cy="1085850"/>
                <a:chOff x="3617595" y="3280410"/>
                <a:chExt cx="1171575" cy="1085850"/>
              </a:xfrm>
            </p:grpSpPr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DEBC6E75-BDA8-4258-849C-56E2FCEE3868}"/>
                    </a:ext>
                  </a:extLst>
                </p:cNvPr>
                <p:cNvSpPr/>
                <p:nvPr/>
              </p:nvSpPr>
              <p:spPr>
                <a:xfrm>
                  <a:off x="3789045" y="3280410"/>
                  <a:ext cx="828675" cy="108585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94" name="Rectángulo 93">
                  <a:extLst>
                    <a:ext uri="{FF2B5EF4-FFF2-40B4-BE49-F238E27FC236}">
                      <a16:creationId xmlns:a16="http://schemas.microsoft.com/office/drawing/2014/main" id="{51B74051-9463-4DAD-BF2D-C964FD55D07B}"/>
                    </a:ext>
                  </a:extLst>
                </p:cNvPr>
                <p:cNvSpPr/>
                <p:nvPr/>
              </p:nvSpPr>
              <p:spPr>
                <a:xfrm>
                  <a:off x="4617720" y="3629025"/>
                  <a:ext cx="171450" cy="38862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95" name="Rectángulo 94">
                  <a:extLst>
                    <a:ext uri="{FF2B5EF4-FFF2-40B4-BE49-F238E27FC236}">
                      <a16:creationId xmlns:a16="http://schemas.microsoft.com/office/drawing/2014/main" id="{DFF22DCD-E2C6-48F1-A3D0-FEB5DDFB596A}"/>
                    </a:ext>
                  </a:extLst>
                </p:cNvPr>
                <p:cNvSpPr/>
                <p:nvPr/>
              </p:nvSpPr>
              <p:spPr>
                <a:xfrm>
                  <a:off x="3617595" y="3629025"/>
                  <a:ext cx="171450" cy="38862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88" name="Grupo 87">
                <a:extLst>
                  <a:ext uri="{FF2B5EF4-FFF2-40B4-BE49-F238E27FC236}">
                    <a16:creationId xmlns:a16="http://schemas.microsoft.com/office/drawing/2014/main" id="{A01AD377-FBB4-4D6B-8216-6C93E149C72E}"/>
                  </a:ext>
                </a:extLst>
              </p:cNvPr>
              <p:cNvGrpSpPr/>
              <p:nvPr/>
            </p:nvGrpSpPr>
            <p:grpSpPr>
              <a:xfrm>
                <a:off x="1400710" y="2777489"/>
                <a:ext cx="1434159" cy="1304956"/>
                <a:chOff x="1400710" y="2777489"/>
                <a:chExt cx="1434159" cy="1304956"/>
              </a:xfrm>
            </p:grpSpPr>
            <p:grpSp>
              <p:nvGrpSpPr>
                <p:cNvPr id="89" name="Grupo 88">
                  <a:extLst>
                    <a:ext uri="{FF2B5EF4-FFF2-40B4-BE49-F238E27FC236}">
                      <a16:creationId xmlns:a16="http://schemas.microsoft.com/office/drawing/2014/main" id="{6F3D0C5A-D865-422A-A9B4-6B15AFCA5F31}"/>
                    </a:ext>
                  </a:extLst>
                </p:cNvPr>
                <p:cNvGrpSpPr/>
                <p:nvPr/>
              </p:nvGrpSpPr>
              <p:grpSpPr>
                <a:xfrm>
                  <a:off x="1400710" y="2777489"/>
                  <a:ext cx="897256" cy="897256"/>
                  <a:chOff x="4189094" y="4103370"/>
                  <a:chExt cx="897256" cy="897256"/>
                </a:xfrm>
              </p:grpSpPr>
              <p:cxnSp>
                <p:nvCxnSpPr>
                  <p:cNvPr id="91" name="Conector recto de flecha 90">
                    <a:extLst>
                      <a:ext uri="{FF2B5EF4-FFF2-40B4-BE49-F238E27FC236}">
                        <a16:creationId xmlns:a16="http://schemas.microsoft.com/office/drawing/2014/main" id="{2AEFDF7F-91AF-48B3-B78A-668EE90E0C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86350" y="4103370"/>
                    <a:ext cx="0" cy="897256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Conector recto de flecha 91">
                    <a:extLst>
                      <a:ext uri="{FF2B5EF4-FFF2-40B4-BE49-F238E27FC236}">
                        <a16:creationId xmlns:a16="http://schemas.microsoft.com/office/drawing/2014/main" id="{7229460C-3140-4E15-9BF1-8A022BFAD5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 flipV="1">
                    <a:off x="4637722" y="4551998"/>
                    <a:ext cx="0" cy="897256"/>
                  </a:xfrm>
                  <a:prstGeom prst="straightConnector1">
                    <a:avLst/>
                  </a:prstGeom>
                  <a:ln w="19050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0" name="CuadroTexto 89">
                  <a:extLst>
                    <a:ext uri="{FF2B5EF4-FFF2-40B4-BE49-F238E27FC236}">
                      <a16:creationId xmlns:a16="http://schemas.microsoft.com/office/drawing/2014/main" id="{D062B523-273D-4E46-8EE8-FDBE54C4EF9C}"/>
                    </a:ext>
                  </a:extLst>
                </p:cNvPr>
                <p:cNvSpPr txBox="1"/>
                <p:nvPr/>
              </p:nvSpPr>
              <p:spPr>
                <a:xfrm>
                  <a:off x="2015719" y="3620780"/>
                  <a:ext cx="8191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2400" b="0" i="0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{R}</a:t>
                  </a:r>
                </a:p>
              </p:txBody>
            </p:sp>
          </p:grpSp>
        </p:grp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381C1A5B-6527-4FB4-AB20-635114FD7CA9}"/>
                </a:ext>
              </a:extLst>
            </p:cNvPr>
            <p:cNvSpPr txBox="1"/>
            <p:nvPr/>
          </p:nvSpPr>
          <p:spPr>
            <a:xfrm>
              <a:off x="2051577" y="2449502"/>
              <a:ext cx="8191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0D9C76F9-9007-476B-B314-A7FA9D6C545B}"/>
                </a:ext>
              </a:extLst>
            </p:cNvPr>
            <p:cNvSpPr txBox="1"/>
            <p:nvPr/>
          </p:nvSpPr>
          <p:spPr>
            <a:xfrm>
              <a:off x="970941" y="3265155"/>
              <a:ext cx="8191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Y</a:t>
              </a:r>
            </a:p>
          </p:txBody>
        </p:sp>
      </p:grp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7CBBDF4A-EF77-4C9C-8D80-FCB746C4780A}"/>
              </a:ext>
            </a:extLst>
          </p:cNvPr>
          <p:cNvCxnSpPr>
            <a:cxnSpLocks/>
          </p:cNvCxnSpPr>
          <p:nvPr/>
        </p:nvCxnSpPr>
        <p:spPr>
          <a:xfrm flipV="1">
            <a:off x="7923737" y="2171699"/>
            <a:ext cx="999926" cy="1503046"/>
          </a:xfrm>
          <a:prstGeom prst="straightConnector1">
            <a:avLst/>
          </a:prstGeom>
          <a:ln w="19050">
            <a:solidFill>
              <a:srgbClr val="EA1E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0A13F30C-57E8-4D8D-872B-91B4638E3573}"/>
              </a:ext>
            </a:extLst>
          </p:cNvPr>
          <p:cNvSpPr txBox="1"/>
          <p:nvPr/>
        </p:nvSpPr>
        <p:spPr>
          <a:xfrm>
            <a:off x="4026974" y="3234541"/>
            <a:ext cx="119474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</a:t>
            </a:r>
            <a:r>
              <a:rPr kumimoji="0" lang="es-ES" sz="2400" b="0" i="0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xw</a:t>
            </a:r>
            <a:r>
              <a:rPr kumimoji="0" lang="es-ES" sz="24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s-ES" sz="2400" b="0" i="0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yw</a:t>
            </a:r>
            <a:r>
              <a:rPr kumimoji="0" lang="es-ES" sz="24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endParaRPr kumimoji="0" lang="es-ES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FFC30487-8A6B-434C-9A38-893BE2E44A67}"/>
              </a:ext>
            </a:extLst>
          </p:cNvPr>
          <p:cNvSpPr txBox="1"/>
          <p:nvPr/>
        </p:nvSpPr>
        <p:spPr>
          <a:xfrm>
            <a:off x="8387928" y="2632380"/>
            <a:ext cx="119474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</a:t>
            </a:r>
            <a:r>
              <a:rPr kumimoji="0" lang="es-ES" sz="2400" b="0" i="0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xr</a:t>
            </a:r>
            <a:r>
              <a:rPr kumimoji="0" lang="es-ES" sz="24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s-ES" sz="2400" b="0" i="0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yr</a:t>
            </a:r>
            <a:r>
              <a:rPr kumimoji="0" lang="es-ES" sz="24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endParaRPr kumimoji="0" lang="es-ES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700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E79D2A5-52D7-4938-A483-296F6DC076B3}"/>
              </a:ext>
            </a:extLst>
          </p:cNvPr>
          <p:cNvSpPr txBox="1"/>
          <p:nvPr/>
        </p:nvSpPr>
        <p:spPr>
          <a:xfrm>
            <a:off x="4419897" y="137322"/>
            <a:ext cx="3352205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Pure </a:t>
            </a:r>
            <a:r>
              <a:rPr kumimoji="0" lang="es-ES" sz="4000" b="0" i="0" u="sng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Pursuit</a:t>
            </a:r>
            <a:r>
              <a:rPr kumimoji="0" lang="es-ES" sz="4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(II)</a:t>
            </a:r>
            <a:endParaRPr kumimoji="0" lang="es-E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990566-7485-4E65-B837-02FC940D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28" y="999575"/>
            <a:ext cx="5151143" cy="28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C6682E-1817-4B7A-8D53-B457B7693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77" y="999575"/>
            <a:ext cx="5919730" cy="28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954C25F-60ED-4CEF-90DF-E72AAFE2B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46" y="3964690"/>
            <a:ext cx="4992191" cy="27559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F588EF5-757D-4F21-A59A-4FA30E88CA74}"/>
              </a:ext>
            </a:extLst>
          </p:cNvPr>
          <p:cNvSpPr txBox="1"/>
          <p:nvPr/>
        </p:nvSpPr>
        <p:spPr>
          <a:xfrm>
            <a:off x="5630683" y="6464081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912BAE-26B2-4D36-9548-7733BA164154}"/>
              </a:ext>
            </a:extLst>
          </p:cNvPr>
          <p:cNvSpPr txBox="1"/>
          <p:nvPr/>
        </p:nvSpPr>
        <p:spPr>
          <a:xfrm rot="16200000">
            <a:off x="3576588" y="5234961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89B6D17-9907-4230-A324-D6183C6558CA}"/>
              </a:ext>
            </a:extLst>
          </p:cNvPr>
          <p:cNvSpPr txBox="1"/>
          <p:nvPr/>
        </p:nvSpPr>
        <p:spPr>
          <a:xfrm>
            <a:off x="4912692" y="4045047"/>
            <a:ext cx="19846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Trayectoria realizada mediante Pure </a:t>
            </a:r>
            <a:r>
              <a:rPr lang="es-ES" sz="800" dirty="0" err="1">
                <a:latin typeface="+mj-lt"/>
                <a:cs typeface="Arial" panose="020B0604020202020204" pitchFamily="34" charset="0"/>
              </a:rPr>
              <a:t>Pursuit</a:t>
            </a:r>
            <a:r>
              <a:rPr lang="es-ES" sz="800" dirty="0">
                <a:latin typeface="+mj-lt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77C299EC-E1F4-4D65-BB2A-329F547A4687}"/>
              </a:ext>
            </a:extLst>
          </p:cNvPr>
          <p:cNvGrpSpPr/>
          <p:nvPr/>
        </p:nvGrpSpPr>
        <p:grpSpPr>
          <a:xfrm>
            <a:off x="4159716" y="4426641"/>
            <a:ext cx="1181354" cy="323166"/>
            <a:chOff x="4181231" y="4400062"/>
            <a:chExt cx="1181354" cy="32316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C5F8D301-415F-4DFE-A991-5C00BC047429}"/>
                </a:ext>
              </a:extLst>
            </p:cNvPr>
            <p:cNvSpPr/>
            <p:nvPr/>
          </p:nvSpPr>
          <p:spPr>
            <a:xfrm>
              <a:off x="4181231" y="4400062"/>
              <a:ext cx="144584" cy="1172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6F0A0FF1-EABE-4676-85E1-D512C6CE3EE7}"/>
                </a:ext>
              </a:extLst>
            </p:cNvPr>
            <p:cNvGrpSpPr/>
            <p:nvPr/>
          </p:nvGrpSpPr>
          <p:grpSpPr>
            <a:xfrm>
              <a:off x="4181231" y="4507784"/>
              <a:ext cx="1181354" cy="215444"/>
              <a:chOff x="4181231" y="4350955"/>
              <a:chExt cx="1181354" cy="215444"/>
            </a:xfrm>
          </p:grpSpPr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02308308-5657-433A-954A-B37BC63649D6}"/>
                  </a:ext>
                </a:extLst>
              </p:cNvPr>
              <p:cNvSpPr/>
              <p:nvPr/>
            </p:nvSpPr>
            <p:spPr>
              <a:xfrm>
                <a:off x="4181231" y="4400062"/>
                <a:ext cx="144584" cy="117230"/>
              </a:xfrm>
              <a:prstGeom prst="rect">
                <a:avLst/>
              </a:prstGeom>
              <a:solidFill>
                <a:srgbClr val="A0A323"/>
              </a:solidFill>
              <a:ln>
                <a:solidFill>
                  <a:srgbClr val="A0A3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56C7A298-A4A3-4CAB-84A0-2C5A85C177FA}"/>
                  </a:ext>
                </a:extLst>
              </p:cNvPr>
              <p:cNvSpPr txBox="1"/>
              <p:nvPr/>
            </p:nvSpPr>
            <p:spPr>
              <a:xfrm>
                <a:off x="4253523" y="4350955"/>
                <a:ext cx="11090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Trayectoria realizada</a:t>
                </a:r>
              </a:p>
            </p:txBody>
          </p:sp>
        </p:grp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3291EC1-06FA-45C6-9D1B-52F402785FB7}"/>
              </a:ext>
            </a:extLst>
          </p:cNvPr>
          <p:cNvSpPr txBox="1"/>
          <p:nvPr/>
        </p:nvSpPr>
        <p:spPr>
          <a:xfrm>
            <a:off x="4109561" y="4377534"/>
            <a:ext cx="14538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Trayectoria interpolada</a:t>
            </a:r>
          </a:p>
        </p:txBody>
      </p:sp>
    </p:spTree>
    <p:extLst>
      <p:ext uri="{BB962C8B-B14F-4D97-AF65-F5344CB8AC3E}">
        <p14:creationId xmlns:p14="http://schemas.microsoft.com/office/powerpoint/2010/main" val="3325246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n">
            <a:extLst>
              <a:ext uri="{FF2B5EF4-FFF2-40B4-BE49-F238E27FC236}">
                <a16:creationId xmlns:a16="http://schemas.microsoft.com/office/drawing/2014/main" id="{C7464DCC-66A4-42A1-A230-5EC3DDFDF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-681"/>
            <a:ext cx="4064313" cy="228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">
            <a:extLst>
              <a:ext uri="{FF2B5EF4-FFF2-40B4-BE49-F238E27FC236}">
                <a16:creationId xmlns:a16="http://schemas.microsoft.com/office/drawing/2014/main" id="{F670A2AE-7F07-48CA-9B2B-32390020D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1000" y="4652012"/>
            <a:ext cx="3886621" cy="220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">
            <a:extLst>
              <a:ext uri="{FF2B5EF4-FFF2-40B4-BE49-F238E27FC236}">
                <a16:creationId xmlns:a16="http://schemas.microsoft.com/office/drawing/2014/main" id="{CBCDEAEB-128B-48A8-9B53-D5FC471C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9910" y="2285095"/>
            <a:ext cx="3886621" cy="228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4" descr="Imagen">
            <a:extLst>
              <a:ext uri="{FF2B5EF4-FFF2-40B4-BE49-F238E27FC236}">
                <a16:creationId xmlns:a16="http://schemas.microsoft.com/office/drawing/2014/main" id="{77397844-AC29-49E3-BA0C-94C769619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9927" y="-1"/>
            <a:ext cx="3890807" cy="228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n">
            <a:extLst>
              <a:ext uri="{FF2B5EF4-FFF2-40B4-BE49-F238E27FC236}">
                <a16:creationId xmlns:a16="http://schemas.microsoft.com/office/drawing/2014/main" id="{39EEF4A9-B490-4CCC-A4AC-DB83C003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2285097"/>
            <a:ext cx="4064302" cy="228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-680"/>
            <a:ext cx="4236873" cy="68586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0ABFF9-F86C-41D3-90E7-051559891C62}"/>
              </a:ext>
            </a:extLst>
          </p:cNvPr>
          <p:cNvSpPr txBox="1"/>
          <p:nvPr/>
        </p:nvSpPr>
        <p:spPr>
          <a:xfrm>
            <a:off x="8282152" y="2124164"/>
            <a:ext cx="3538504" cy="224028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700" b="0" i="0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Pure Pursuit (III): </a:t>
            </a:r>
            <a:r>
              <a:rPr kumimoji="0" lang="en-US" sz="3700" b="0" i="0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comportamiento</a:t>
            </a:r>
            <a:r>
              <a:rPr kumimoji="0" lang="en-US" sz="3700" b="0" i="0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700" b="0" i="0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según</a:t>
            </a:r>
            <a:r>
              <a:rPr kumimoji="0" lang="en-US" sz="3700" b="0" i="0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700" b="0" i="0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el</a:t>
            </a:r>
            <a:r>
              <a:rPr kumimoji="0" lang="en-US" sz="3700" b="0" i="0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valor de “L”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802074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571549"/>
            <a:ext cx="8113985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n">
            <a:extLst>
              <a:ext uri="{FF2B5EF4-FFF2-40B4-BE49-F238E27FC236}">
                <a16:creationId xmlns:a16="http://schemas.microsoft.com/office/drawing/2014/main" id="{58EA58C3-5141-473E-A76E-BCE91D8E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4652012"/>
            <a:ext cx="3977638" cy="220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45715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0C905E8-4A95-4956-BA6A-5149AB8FDB4E}"/>
              </a:ext>
            </a:extLst>
          </p:cNvPr>
          <p:cNvCxnSpPr>
            <a:cxnSpLocks/>
          </p:cNvCxnSpPr>
          <p:nvPr/>
        </p:nvCxnSpPr>
        <p:spPr>
          <a:xfrm>
            <a:off x="8282152" y="4570191"/>
            <a:ext cx="353850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2E15C4-16A5-4704-BDFF-82FF10B09DCF}"/>
              </a:ext>
            </a:extLst>
          </p:cNvPr>
          <p:cNvSpPr txBox="1"/>
          <p:nvPr/>
        </p:nvSpPr>
        <p:spPr>
          <a:xfrm>
            <a:off x="5819952" y="4332340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E19FA01-402B-48F8-90DB-DE1D3495DAB2}"/>
              </a:ext>
            </a:extLst>
          </p:cNvPr>
          <p:cNvSpPr txBox="1"/>
          <p:nvPr/>
        </p:nvSpPr>
        <p:spPr>
          <a:xfrm>
            <a:off x="5819952" y="6647823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2C35CAB-1A3C-41A8-BE23-8A573595AA02}"/>
              </a:ext>
            </a:extLst>
          </p:cNvPr>
          <p:cNvSpPr txBox="1"/>
          <p:nvPr/>
        </p:nvSpPr>
        <p:spPr>
          <a:xfrm>
            <a:off x="5819952" y="2045889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5E82F21-914B-4D0C-80F0-A0FA915BAE4A}"/>
              </a:ext>
            </a:extLst>
          </p:cNvPr>
          <p:cNvSpPr txBox="1"/>
          <p:nvPr/>
        </p:nvSpPr>
        <p:spPr>
          <a:xfrm>
            <a:off x="1714462" y="2046566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F3A83E-EE00-4B73-9255-01F3A94A57D9}"/>
              </a:ext>
            </a:extLst>
          </p:cNvPr>
          <p:cNvSpPr txBox="1"/>
          <p:nvPr/>
        </p:nvSpPr>
        <p:spPr>
          <a:xfrm>
            <a:off x="1714462" y="4332340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6D84533-5627-41BD-8936-B8E13F63AC23}"/>
              </a:ext>
            </a:extLst>
          </p:cNvPr>
          <p:cNvSpPr txBox="1"/>
          <p:nvPr/>
        </p:nvSpPr>
        <p:spPr>
          <a:xfrm>
            <a:off x="1714461" y="6642556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X (m)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76E112B-B677-4F59-A36F-04D902282ABB}"/>
              </a:ext>
            </a:extLst>
          </p:cNvPr>
          <p:cNvSpPr txBox="1"/>
          <p:nvPr/>
        </p:nvSpPr>
        <p:spPr>
          <a:xfrm rot="16200000">
            <a:off x="43258" y="1034485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D2B22FE-5364-4FFE-98D6-18BEA01F4146}"/>
              </a:ext>
            </a:extLst>
          </p:cNvPr>
          <p:cNvSpPr txBox="1"/>
          <p:nvPr/>
        </p:nvSpPr>
        <p:spPr>
          <a:xfrm rot="16200000">
            <a:off x="43258" y="3320261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FCEFB32-2610-4E51-A1DB-D1DF9E2E5490}"/>
              </a:ext>
            </a:extLst>
          </p:cNvPr>
          <p:cNvSpPr txBox="1"/>
          <p:nvPr/>
        </p:nvSpPr>
        <p:spPr>
          <a:xfrm rot="16200000">
            <a:off x="43259" y="5652210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18473BE-3DA1-41A4-8BB3-50420D574C7E}"/>
              </a:ext>
            </a:extLst>
          </p:cNvPr>
          <p:cNvSpPr txBox="1"/>
          <p:nvPr/>
        </p:nvSpPr>
        <p:spPr>
          <a:xfrm rot="16200000">
            <a:off x="4159078" y="5645587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6F36972-E032-4551-A6A9-ED4EB036352E}"/>
              </a:ext>
            </a:extLst>
          </p:cNvPr>
          <p:cNvSpPr txBox="1"/>
          <p:nvPr/>
        </p:nvSpPr>
        <p:spPr>
          <a:xfrm rot="16200000">
            <a:off x="4159077" y="3136581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C935A82-A431-4D65-854A-F2A58C185FDE}"/>
              </a:ext>
            </a:extLst>
          </p:cNvPr>
          <p:cNvSpPr txBox="1"/>
          <p:nvPr/>
        </p:nvSpPr>
        <p:spPr>
          <a:xfrm rot="16200000">
            <a:off x="4161329" y="1011398"/>
            <a:ext cx="54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Eje Y (m)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23FE297-1906-4E44-A14F-0253D86A0241}"/>
              </a:ext>
            </a:extLst>
          </p:cNvPr>
          <p:cNvGrpSpPr/>
          <p:nvPr/>
        </p:nvGrpSpPr>
        <p:grpSpPr>
          <a:xfrm>
            <a:off x="622580" y="2641540"/>
            <a:ext cx="1268033" cy="372273"/>
            <a:chOff x="4181231" y="4350955"/>
            <a:chExt cx="1268033" cy="372273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A7BAB502-2EA4-4EC3-A9FB-84296AA8AA17}"/>
                </a:ext>
              </a:extLst>
            </p:cNvPr>
            <p:cNvGrpSpPr/>
            <p:nvPr/>
          </p:nvGrpSpPr>
          <p:grpSpPr>
            <a:xfrm>
              <a:off x="4181231" y="4350955"/>
              <a:ext cx="1268033" cy="215444"/>
              <a:chOff x="4181231" y="4350955"/>
              <a:chExt cx="1268033" cy="215444"/>
            </a:xfrm>
          </p:grpSpPr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4A512203-8790-493E-8A4A-9C3A28292694}"/>
                  </a:ext>
                </a:extLst>
              </p:cNvPr>
              <p:cNvSpPr/>
              <p:nvPr/>
            </p:nvSpPr>
            <p:spPr>
              <a:xfrm>
                <a:off x="4181231" y="4400062"/>
                <a:ext cx="144584" cy="1172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E629DC44-9F72-40F3-B285-F694EE4F71C4}"/>
                  </a:ext>
                </a:extLst>
              </p:cNvPr>
              <p:cNvSpPr txBox="1"/>
              <p:nvPr/>
            </p:nvSpPr>
            <p:spPr>
              <a:xfrm>
                <a:off x="4287461" y="4350955"/>
                <a:ext cx="11618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Trayectoria interpolada</a:t>
                </a:r>
              </a:p>
            </p:txBody>
          </p:sp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7F3AA820-CE8C-4403-8B15-B512784509D8}"/>
                </a:ext>
              </a:extLst>
            </p:cNvPr>
            <p:cNvGrpSpPr/>
            <p:nvPr/>
          </p:nvGrpSpPr>
          <p:grpSpPr>
            <a:xfrm>
              <a:off x="4181231" y="4507784"/>
              <a:ext cx="1181354" cy="215444"/>
              <a:chOff x="4181231" y="4350955"/>
              <a:chExt cx="1181354" cy="215444"/>
            </a:xfrm>
          </p:grpSpPr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A4C770B2-D2FC-481C-A083-7D98253DBA36}"/>
                  </a:ext>
                </a:extLst>
              </p:cNvPr>
              <p:cNvSpPr/>
              <p:nvPr/>
            </p:nvSpPr>
            <p:spPr>
              <a:xfrm>
                <a:off x="4181231" y="4400062"/>
                <a:ext cx="144584" cy="117230"/>
              </a:xfrm>
              <a:prstGeom prst="rect">
                <a:avLst/>
              </a:prstGeom>
              <a:solidFill>
                <a:srgbClr val="A0A323"/>
              </a:solidFill>
              <a:ln>
                <a:solidFill>
                  <a:srgbClr val="A0A3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4F94434-E023-4947-8845-A81339FA29B0}"/>
                  </a:ext>
                </a:extLst>
              </p:cNvPr>
              <p:cNvSpPr txBox="1"/>
              <p:nvPr/>
            </p:nvSpPr>
            <p:spPr>
              <a:xfrm>
                <a:off x="4253523" y="4350955"/>
                <a:ext cx="11090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Trayectoria realizada</a:t>
                </a:r>
              </a:p>
            </p:txBody>
          </p:sp>
        </p:grp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CF34DC7-A088-4AE2-8278-C4798C2EB851}"/>
              </a:ext>
            </a:extLst>
          </p:cNvPr>
          <p:cNvGrpSpPr/>
          <p:nvPr/>
        </p:nvGrpSpPr>
        <p:grpSpPr>
          <a:xfrm>
            <a:off x="641756" y="404196"/>
            <a:ext cx="1181354" cy="323166"/>
            <a:chOff x="4181231" y="4400062"/>
            <a:chExt cx="1181354" cy="323166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3E0F781F-01F6-4E01-8094-F12D117F22EC}"/>
                </a:ext>
              </a:extLst>
            </p:cNvPr>
            <p:cNvSpPr/>
            <p:nvPr/>
          </p:nvSpPr>
          <p:spPr>
            <a:xfrm>
              <a:off x="4181231" y="4400062"/>
              <a:ext cx="144584" cy="1172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2F201C1-D24B-4759-892C-00876F8A9DE9}"/>
                </a:ext>
              </a:extLst>
            </p:cNvPr>
            <p:cNvGrpSpPr/>
            <p:nvPr/>
          </p:nvGrpSpPr>
          <p:grpSpPr>
            <a:xfrm>
              <a:off x="4181231" y="4507784"/>
              <a:ext cx="1181354" cy="215444"/>
              <a:chOff x="4181231" y="4350955"/>
              <a:chExt cx="1181354" cy="215444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F5C463D2-92AE-432A-8FA5-BC81199F296F}"/>
                  </a:ext>
                </a:extLst>
              </p:cNvPr>
              <p:cNvSpPr/>
              <p:nvPr/>
            </p:nvSpPr>
            <p:spPr>
              <a:xfrm>
                <a:off x="4181231" y="4400062"/>
                <a:ext cx="144584" cy="117230"/>
              </a:xfrm>
              <a:prstGeom prst="rect">
                <a:avLst/>
              </a:prstGeom>
              <a:solidFill>
                <a:srgbClr val="A0A323"/>
              </a:solidFill>
              <a:ln>
                <a:solidFill>
                  <a:srgbClr val="A0A3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0A815410-15ED-4F02-9AE8-1C99B021A383}"/>
                  </a:ext>
                </a:extLst>
              </p:cNvPr>
              <p:cNvSpPr txBox="1"/>
              <p:nvPr/>
            </p:nvSpPr>
            <p:spPr>
              <a:xfrm>
                <a:off x="4253523" y="4350955"/>
                <a:ext cx="11090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Trayectoria realizada</a:t>
                </a:r>
              </a:p>
            </p:txBody>
          </p:sp>
        </p:grp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0513D16-66E4-4125-8EE3-34E6676CE2E4}"/>
              </a:ext>
            </a:extLst>
          </p:cNvPr>
          <p:cNvGrpSpPr/>
          <p:nvPr/>
        </p:nvGrpSpPr>
        <p:grpSpPr>
          <a:xfrm>
            <a:off x="4738216" y="393360"/>
            <a:ext cx="1181354" cy="323166"/>
            <a:chOff x="4181231" y="4400062"/>
            <a:chExt cx="1181354" cy="323166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F40CDF98-8BAF-4EBD-A4B0-C6ABFFFC8B78}"/>
                </a:ext>
              </a:extLst>
            </p:cNvPr>
            <p:cNvSpPr/>
            <p:nvPr/>
          </p:nvSpPr>
          <p:spPr>
            <a:xfrm>
              <a:off x="4181231" y="4400062"/>
              <a:ext cx="144584" cy="1172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A3CAE70A-71A5-4E09-A58F-931FEA11C01B}"/>
                </a:ext>
              </a:extLst>
            </p:cNvPr>
            <p:cNvGrpSpPr/>
            <p:nvPr/>
          </p:nvGrpSpPr>
          <p:grpSpPr>
            <a:xfrm>
              <a:off x="4181231" y="4507784"/>
              <a:ext cx="1181354" cy="215444"/>
              <a:chOff x="4181231" y="4350955"/>
              <a:chExt cx="1181354" cy="215444"/>
            </a:xfrm>
          </p:grpSpPr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4AE3F6C9-916B-49D1-B073-4F0DF401C839}"/>
                  </a:ext>
                </a:extLst>
              </p:cNvPr>
              <p:cNvSpPr/>
              <p:nvPr/>
            </p:nvSpPr>
            <p:spPr>
              <a:xfrm>
                <a:off x="4181231" y="4400062"/>
                <a:ext cx="144584" cy="117230"/>
              </a:xfrm>
              <a:prstGeom prst="rect">
                <a:avLst/>
              </a:prstGeom>
              <a:solidFill>
                <a:srgbClr val="A0A323"/>
              </a:solidFill>
              <a:ln>
                <a:solidFill>
                  <a:srgbClr val="A0A3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18000F83-D1D3-4B4A-90C7-2111688D385F}"/>
                  </a:ext>
                </a:extLst>
              </p:cNvPr>
              <p:cNvSpPr txBox="1"/>
              <p:nvPr/>
            </p:nvSpPr>
            <p:spPr>
              <a:xfrm>
                <a:off x="4253523" y="4350955"/>
                <a:ext cx="11090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Trayectoria realizada</a:t>
                </a:r>
              </a:p>
            </p:txBody>
          </p:sp>
        </p:grp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D2CE592C-A4DE-438B-8CA6-E4F0E53804CE}"/>
              </a:ext>
            </a:extLst>
          </p:cNvPr>
          <p:cNvGrpSpPr/>
          <p:nvPr/>
        </p:nvGrpSpPr>
        <p:grpSpPr>
          <a:xfrm>
            <a:off x="622580" y="5026232"/>
            <a:ext cx="1181354" cy="323166"/>
            <a:chOff x="4181231" y="4400062"/>
            <a:chExt cx="1181354" cy="323166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08233AFA-6F2E-42CB-BA2A-4BF93BDDD35D}"/>
                </a:ext>
              </a:extLst>
            </p:cNvPr>
            <p:cNvSpPr/>
            <p:nvPr/>
          </p:nvSpPr>
          <p:spPr>
            <a:xfrm>
              <a:off x="4181231" y="4400062"/>
              <a:ext cx="144584" cy="1172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DCF1481D-2A2C-4228-A15F-3C432B49FC87}"/>
                </a:ext>
              </a:extLst>
            </p:cNvPr>
            <p:cNvGrpSpPr/>
            <p:nvPr/>
          </p:nvGrpSpPr>
          <p:grpSpPr>
            <a:xfrm>
              <a:off x="4181231" y="4507784"/>
              <a:ext cx="1181354" cy="215444"/>
              <a:chOff x="4181231" y="4350955"/>
              <a:chExt cx="1181354" cy="215444"/>
            </a:xfrm>
          </p:grpSpPr>
          <p:sp>
            <p:nvSpPr>
              <p:cNvPr id="52" name="Rectángulo 51">
                <a:extLst>
                  <a:ext uri="{FF2B5EF4-FFF2-40B4-BE49-F238E27FC236}">
                    <a16:creationId xmlns:a16="http://schemas.microsoft.com/office/drawing/2014/main" id="{2D9C4D15-52FF-4960-9E0D-B25920E2FE43}"/>
                  </a:ext>
                </a:extLst>
              </p:cNvPr>
              <p:cNvSpPr/>
              <p:nvPr/>
            </p:nvSpPr>
            <p:spPr>
              <a:xfrm>
                <a:off x="4181231" y="4400062"/>
                <a:ext cx="144584" cy="117230"/>
              </a:xfrm>
              <a:prstGeom prst="rect">
                <a:avLst/>
              </a:prstGeom>
              <a:solidFill>
                <a:srgbClr val="A0A323"/>
              </a:solidFill>
              <a:ln>
                <a:solidFill>
                  <a:srgbClr val="A0A3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8F1502FF-5817-4C82-900E-0AADEF95F5E5}"/>
                  </a:ext>
                </a:extLst>
              </p:cNvPr>
              <p:cNvSpPr txBox="1"/>
              <p:nvPr/>
            </p:nvSpPr>
            <p:spPr>
              <a:xfrm>
                <a:off x="4253523" y="4350955"/>
                <a:ext cx="11090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Trayectoria realizada</a:t>
                </a:r>
              </a:p>
            </p:txBody>
          </p:sp>
        </p:grpSp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37D0772C-F945-4D02-8307-9121899A5D10}"/>
              </a:ext>
            </a:extLst>
          </p:cNvPr>
          <p:cNvGrpSpPr/>
          <p:nvPr/>
        </p:nvGrpSpPr>
        <p:grpSpPr>
          <a:xfrm>
            <a:off x="4756135" y="5026232"/>
            <a:ext cx="1181354" cy="323166"/>
            <a:chOff x="4181231" y="4400062"/>
            <a:chExt cx="1181354" cy="323166"/>
          </a:xfrm>
        </p:grpSpPr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69D2892E-E4E6-4A99-9C3C-C9B5914BB8AA}"/>
                </a:ext>
              </a:extLst>
            </p:cNvPr>
            <p:cNvSpPr/>
            <p:nvPr/>
          </p:nvSpPr>
          <p:spPr>
            <a:xfrm>
              <a:off x="4181231" y="4400062"/>
              <a:ext cx="144584" cy="1172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51BF1B81-C94C-4587-BF56-B84507EBB81C}"/>
                </a:ext>
              </a:extLst>
            </p:cNvPr>
            <p:cNvGrpSpPr/>
            <p:nvPr/>
          </p:nvGrpSpPr>
          <p:grpSpPr>
            <a:xfrm>
              <a:off x="4181231" y="4507784"/>
              <a:ext cx="1181354" cy="215444"/>
              <a:chOff x="4181231" y="4350955"/>
              <a:chExt cx="1181354" cy="215444"/>
            </a:xfrm>
          </p:grpSpPr>
          <p:sp>
            <p:nvSpPr>
              <p:cNvPr id="59" name="Rectángulo 58">
                <a:extLst>
                  <a:ext uri="{FF2B5EF4-FFF2-40B4-BE49-F238E27FC236}">
                    <a16:creationId xmlns:a16="http://schemas.microsoft.com/office/drawing/2014/main" id="{9A500C75-4C41-4E69-8733-A124274E1522}"/>
                  </a:ext>
                </a:extLst>
              </p:cNvPr>
              <p:cNvSpPr/>
              <p:nvPr/>
            </p:nvSpPr>
            <p:spPr>
              <a:xfrm>
                <a:off x="4181231" y="4400062"/>
                <a:ext cx="144584" cy="117230"/>
              </a:xfrm>
              <a:prstGeom prst="rect">
                <a:avLst/>
              </a:prstGeom>
              <a:solidFill>
                <a:srgbClr val="A0A323"/>
              </a:solidFill>
              <a:ln>
                <a:solidFill>
                  <a:srgbClr val="A0A3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36E5E80-A887-44DA-AD88-0F14AA4188F6}"/>
                  </a:ext>
                </a:extLst>
              </p:cNvPr>
              <p:cNvSpPr txBox="1"/>
              <p:nvPr/>
            </p:nvSpPr>
            <p:spPr>
              <a:xfrm>
                <a:off x="4253523" y="4350955"/>
                <a:ext cx="11090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Trayectoria realizada</a:t>
                </a:r>
              </a:p>
            </p:txBody>
          </p:sp>
        </p:grp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ED5CF069-B3C3-405D-A3B2-6D440E666B53}"/>
              </a:ext>
            </a:extLst>
          </p:cNvPr>
          <p:cNvGrpSpPr/>
          <p:nvPr/>
        </p:nvGrpSpPr>
        <p:grpSpPr>
          <a:xfrm>
            <a:off x="4736959" y="2661762"/>
            <a:ext cx="1181354" cy="323166"/>
            <a:chOff x="4181231" y="4400062"/>
            <a:chExt cx="1181354" cy="323166"/>
          </a:xfrm>
        </p:grpSpPr>
        <p:sp>
          <p:nvSpPr>
            <p:cNvPr id="68" name="Rectángulo 67">
              <a:extLst>
                <a:ext uri="{FF2B5EF4-FFF2-40B4-BE49-F238E27FC236}">
                  <a16:creationId xmlns:a16="http://schemas.microsoft.com/office/drawing/2014/main" id="{94C835F7-1C27-43CE-B9C7-0198B83659AA}"/>
                </a:ext>
              </a:extLst>
            </p:cNvPr>
            <p:cNvSpPr/>
            <p:nvPr/>
          </p:nvSpPr>
          <p:spPr>
            <a:xfrm>
              <a:off x="4181231" y="4400062"/>
              <a:ext cx="144584" cy="1172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C68D49F1-574A-4311-AF75-83D2F7F0D1E1}"/>
                </a:ext>
              </a:extLst>
            </p:cNvPr>
            <p:cNvGrpSpPr/>
            <p:nvPr/>
          </p:nvGrpSpPr>
          <p:grpSpPr>
            <a:xfrm>
              <a:off x="4181231" y="4507784"/>
              <a:ext cx="1181354" cy="215444"/>
              <a:chOff x="4181231" y="4350955"/>
              <a:chExt cx="1181354" cy="215444"/>
            </a:xfrm>
          </p:grpSpPr>
          <p:sp>
            <p:nvSpPr>
              <p:cNvPr id="66" name="Rectángulo 65">
                <a:extLst>
                  <a:ext uri="{FF2B5EF4-FFF2-40B4-BE49-F238E27FC236}">
                    <a16:creationId xmlns:a16="http://schemas.microsoft.com/office/drawing/2014/main" id="{7D6F49DF-6D1D-472F-B373-50B3ED03C140}"/>
                  </a:ext>
                </a:extLst>
              </p:cNvPr>
              <p:cNvSpPr/>
              <p:nvPr/>
            </p:nvSpPr>
            <p:spPr>
              <a:xfrm>
                <a:off x="4181231" y="4400062"/>
                <a:ext cx="144584" cy="117230"/>
              </a:xfrm>
              <a:prstGeom prst="rect">
                <a:avLst/>
              </a:prstGeom>
              <a:solidFill>
                <a:srgbClr val="A0A323"/>
              </a:solidFill>
              <a:ln>
                <a:solidFill>
                  <a:srgbClr val="A0A3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2F433AAC-10B6-4CF1-A8F0-E3212865A452}"/>
                  </a:ext>
                </a:extLst>
              </p:cNvPr>
              <p:cNvSpPr txBox="1"/>
              <p:nvPr/>
            </p:nvSpPr>
            <p:spPr>
              <a:xfrm>
                <a:off x="4253523" y="4350955"/>
                <a:ext cx="110906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>
                    <a:latin typeface="+mj-lt"/>
                    <a:cs typeface="Arial" panose="020B0604020202020204" pitchFamily="34" charset="0"/>
                  </a:rPr>
                  <a:t>Trayectoria realizada</a:t>
                </a:r>
              </a:p>
            </p:txBody>
          </p:sp>
        </p:grp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8D586305-AB10-4D5A-8B91-6AC352FA61DE}"/>
              </a:ext>
            </a:extLst>
          </p:cNvPr>
          <p:cNvSpPr txBox="1"/>
          <p:nvPr/>
        </p:nvSpPr>
        <p:spPr>
          <a:xfrm>
            <a:off x="522568" y="55886"/>
            <a:ext cx="3085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Comportamiento del Pure </a:t>
            </a:r>
            <a:r>
              <a:rPr lang="es-ES" sz="800" dirty="0" err="1">
                <a:latin typeface="+mj-lt"/>
                <a:cs typeface="Arial" panose="020B0604020202020204" pitchFamily="34" charset="0"/>
              </a:rPr>
              <a:t>Pursuit</a:t>
            </a:r>
            <a:r>
              <a:rPr lang="es-ES" sz="800" dirty="0">
                <a:latin typeface="+mj-lt"/>
                <a:cs typeface="Arial" panose="020B0604020202020204" pitchFamily="34" charset="0"/>
              </a:rPr>
              <a:t> para L = 1 (m) y tolerancia = 0,15 (m)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383D1611-4CB6-4C25-8EC0-580D5F4AEBDE}"/>
              </a:ext>
            </a:extLst>
          </p:cNvPr>
          <p:cNvSpPr txBox="1"/>
          <p:nvPr/>
        </p:nvSpPr>
        <p:spPr>
          <a:xfrm>
            <a:off x="4541157" y="4699983"/>
            <a:ext cx="32393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Comportamiento del Pure </a:t>
            </a:r>
            <a:r>
              <a:rPr lang="es-ES" sz="800" dirty="0" err="1">
                <a:latin typeface="+mj-lt"/>
                <a:cs typeface="Arial" panose="020B0604020202020204" pitchFamily="34" charset="0"/>
              </a:rPr>
              <a:t>Pursuit</a:t>
            </a:r>
            <a:r>
              <a:rPr lang="es-ES" sz="800" dirty="0">
                <a:latin typeface="+mj-lt"/>
                <a:cs typeface="Arial" panose="020B0604020202020204" pitchFamily="34" charset="0"/>
              </a:rPr>
              <a:t> para L = 0,08 (m) y tolerancia = 0,05 (m)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ECFD7DE-E7EF-4B55-87B9-A4A0FB3BCA68}"/>
              </a:ext>
            </a:extLst>
          </p:cNvPr>
          <p:cNvSpPr txBox="1"/>
          <p:nvPr/>
        </p:nvSpPr>
        <p:spPr>
          <a:xfrm>
            <a:off x="742448" y="355089"/>
            <a:ext cx="1161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Trayectoria interpolada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BA73B091-3A4B-4FE1-826D-3D44EDDC83EA}"/>
              </a:ext>
            </a:extLst>
          </p:cNvPr>
          <p:cNvSpPr txBox="1"/>
          <p:nvPr/>
        </p:nvSpPr>
        <p:spPr>
          <a:xfrm>
            <a:off x="4835995" y="352904"/>
            <a:ext cx="1161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Trayectoria interpolada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F0104F84-619C-40A7-BA20-194B7C67299E}"/>
              </a:ext>
            </a:extLst>
          </p:cNvPr>
          <p:cNvSpPr txBox="1"/>
          <p:nvPr/>
        </p:nvSpPr>
        <p:spPr>
          <a:xfrm>
            <a:off x="4833620" y="2612655"/>
            <a:ext cx="1161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Trayectoria interpolada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0F423908-87FF-448E-917E-5562601F702C}"/>
              </a:ext>
            </a:extLst>
          </p:cNvPr>
          <p:cNvSpPr txBox="1"/>
          <p:nvPr/>
        </p:nvSpPr>
        <p:spPr>
          <a:xfrm>
            <a:off x="4847978" y="4981552"/>
            <a:ext cx="1161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Trayectoria interpolada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2D31A531-8792-44B4-AABA-F3D1ED625508}"/>
              </a:ext>
            </a:extLst>
          </p:cNvPr>
          <p:cNvSpPr txBox="1"/>
          <p:nvPr/>
        </p:nvSpPr>
        <p:spPr>
          <a:xfrm>
            <a:off x="714423" y="4980906"/>
            <a:ext cx="1161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Trayectoria interpolada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1F8FAC1D-FD90-4E4C-9B72-7FF489A5A0D0}"/>
              </a:ext>
            </a:extLst>
          </p:cNvPr>
          <p:cNvSpPr txBox="1"/>
          <p:nvPr/>
        </p:nvSpPr>
        <p:spPr>
          <a:xfrm>
            <a:off x="481267" y="2340815"/>
            <a:ext cx="31682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Comportamiento del Pure </a:t>
            </a:r>
            <a:r>
              <a:rPr lang="es-ES" sz="800" dirty="0" err="1">
                <a:latin typeface="+mj-lt"/>
                <a:cs typeface="Arial" panose="020B0604020202020204" pitchFamily="34" charset="0"/>
              </a:rPr>
              <a:t>Pursuit</a:t>
            </a:r>
            <a:r>
              <a:rPr lang="es-ES" sz="800" dirty="0">
                <a:latin typeface="+mj-lt"/>
                <a:cs typeface="Arial" panose="020B0604020202020204" pitchFamily="34" charset="0"/>
              </a:rPr>
              <a:t> para L = 0,2 (m) y tolerancia = 0,05 (m)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E7752D6C-79A2-4CD8-A749-2E316E8AF8F4}"/>
              </a:ext>
            </a:extLst>
          </p:cNvPr>
          <p:cNvSpPr txBox="1"/>
          <p:nvPr/>
        </p:nvSpPr>
        <p:spPr>
          <a:xfrm>
            <a:off x="405250" y="4702301"/>
            <a:ext cx="32538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Comportamiento del Pure </a:t>
            </a:r>
            <a:r>
              <a:rPr lang="es-ES" sz="800" dirty="0" err="1">
                <a:latin typeface="+mj-lt"/>
                <a:cs typeface="Arial" panose="020B0604020202020204" pitchFamily="34" charset="0"/>
              </a:rPr>
              <a:t>Pursuit</a:t>
            </a:r>
            <a:r>
              <a:rPr lang="es-ES" sz="800" dirty="0">
                <a:latin typeface="+mj-lt"/>
                <a:cs typeface="Arial" panose="020B0604020202020204" pitchFamily="34" charset="0"/>
              </a:rPr>
              <a:t> para L = 0,14 (m) y tolerancia = 0,055 (m)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B4B8A1BB-20A6-4B8B-AFD5-42090A6877F2}"/>
              </a:ext>
            </a:extLst>
          </p:cNvPr>
          <p:cNvSpPr txBox="1"/>
          <p:nvPr/>
        </p:nvSpPr>
        <p:spPr>
          <a:xfrm>
            <a:off x="4542286" y="51380"/>
            <a:ext cx="31715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Comportamiento del Pure </a:t>
            </a:r>
            <a:r>
              <a:rPr lang="es-ES" sz="800" dirty="0" err="1">
                <a:latin typeface="+mj-lt"/>
                <a:cs typeface="Arial" panose="020B0604020202020204" pitchFamily="34" charset="0"/>
              </a:rPr>
              <a:t>Pursuit</a:t>
            </a:r>
            <a:r>
              <a:rPr lang="es-ES" sz="800" dirty="0">
                <a:latin typeface="+mj-lt"/>
                <a:cs typeface="Arial" panose="020B0604020202020204" pitchFamily="34" charset="0"/>
              </a:rPr>
              <a:t> para L = 0,8 (m) y tolerancia = 0,30 (m)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F3BF3F6D-2D22-4683-8D18-B2FE4EE1B254}"/>
              </a:ext>
            </a:extLst>
          </p:cNvPr>
          <p:cNvSpPr txBox="1"/>
          <p:nvPr/>
        </p:nvSpPr>
        <p:spPr>
          <a:xfrm>
            <a:off x="4558280" y="2341132"/>
            <a:ext cx="31555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" dirty="0">
                <a:latin typeface="+mj-lt"/>
                <a:cs typeface="Arial" panose="020B0604020202020204" pitchFamily="34" charset="0"/>
              </a:rPr>
              <a:t>Comportamiento del Pure </a:t>
            </a:r>
            <a:r>
              <a:rPr lang="es-ES" sz="800" dirty="0" err="1">
                <a:latin typeface="+mj-lt"/>
                <a:cs typeface="Arial" panose="020B0604020202020204" pitchFamily="34" charset="0"/>
              </a:rPr>
              <a:t>Pursuit</a:t>
            </a:r>
            <a:r>
              <a:rPr lang="es-ES" sz="800" dirty="0">
                <a:latin typeface="+mj-lt"/>
                <a:cs typeface="Arial" panose="020B0604020202020204" pitchFamily="34" charset="0"/>
              </a:rPr>
              <a:t> para L = 0,2 (m) y tolerancia = 0,10 (m)</a:t>
            </a:r>
          </a:p>
        </p:txBody>
      </p:sp>
    </p:spTree>
    <p:extLst>
      <p:ext uri="{BB962C8B-B14F-4D97-AF65-F5344CB8AC3E}">
        <p14:creationId xmlns:p14="http://schemas.microsoft.com/office/powerpoint/2010/main" val="1240797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D0ABFF9-F86C-41D3-90E7-051559891C62}"/>
              </a:ext>
            </a:extLst>
          </p:cNvPr>
          <p:cNvSpPr txBox="1"/>
          <p:nvPr/>
        </p:nvSpPr>
        <p:spPr>
          <a:xfrm>
            <a:off x="4074079" y="261104"/>
            <a:ext cx="4043839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4000" u="sng" dirty="0" err="1">
                <a:solidFill>
                  <a:schemeClr val="bg1"/>
                </a:solidFill>
                <a:latin typeface="+mj-lt"/>
              </a:rPr>
              <a:t>Replanificador</a:t>
            </a:r>
            <a:r>
              <a:rPr lang="es-ES" sz="4000" u="sng" dirty="0">
                <a:solidFill>
                  <a:schemeClr val="bg1"/>
                </a:solidFill>
                <a:latin typeface="+mj-lt"/>
              </a:rPr>
              <a:t> (I)</a:t>
            </a:r>
            <a:endParaRPr lang="es-ES" sz="4000" dirty="0">
              <a:latin typeface="+mj-lt"/>
            </a:endParaRPr>
          </a:p>
        </p:txBody>
      </p:sp>
      <p:pic>
        <p:nvPicPr>
          <p:cNvPr id="9" name="Imagen 8" descr="Gráfico, Gráfico radial&#10;&#10;Descripción generada automáticamente">
            <a:extLst>
              <a:ext uri="{FF2B5EF4-FFF2-40B4-BE49-F238E27FC236}">
                <a16:creationId xmlns:a16="http://schemas.microsoft.com/office/drawing/2014/main" id="{BC0FB0F9-A0BF-4077-A428-9AC6CE340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7" y="2335574"/>
            <a:ext cx="3711860" cy="3185888"/>
          </a:xfrm>
          <a:prstGeom prst="rect">
            <a:avLst/>
          </a:prstGeom>
        </p:spPr>
      </p:pic>
      <p:pic>
        <p:nvPicPr>
          <p:cNvPr id="11" name="Imagen 10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35F6B79C-ACC3-4232-A70F-14BCBBDB5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618" y="2335573"/>
            <a:ext cx="3656759" cy="3185889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87517729-4D21-409B-AF5E-DBB1A0EE4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68" y="2335573"/>
            <a:ext cx="3810573" cy="318588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8AA8684-020A-43A2-A04D-CAC812616BB5}"/>
              </a:ext>
            </a:extLst>
          </p:cNvPr>
          <p:cNvSpPr txBox="1"/>
          <p:nvPr/>
        </p:nvSpPr>
        <p:spPr>
          <a:xfrm>
            <a:off x="1542490" y="1685580"/>
            <a:ext cx="115301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Modo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0C4B049-B1CE-40AA-B9B7-88EC86662868}"/>
              </a:ext>
            </a:extLst>
          </p:cNvPr>
          <p:cNvSpPr txBox="1"/>
          <p:nvPr/>
        </p:nvSpPr>
        <p:spPr>
          <a:xfrm>
            <a:off x="5519490" y="1685579"/>
            <a:ext cx="115301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Modo 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77A99E-71AD-4A66-BBA0-0525C0BDA31B}"/>
              </a:ext>
            </a:extLst>
          </p:cNvPr>
          <p:cNvSpPr txBox="1"/>
          <p:nvPr/>
        </p:nvSpPr>
        <p:spPr>
          <a:xfrm>
            <a:off x="9545847" y="1685578"/>
            <a:ext cx="115301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Modo 3</a:t>
            </a:r>
          </a:p>
        </p:txBody>
      </p:sp>
    </p:spTree>
    <p:extLst>
      <p:ext uri="{BB962C8B-B14F-4D97-AF65-F5344CB8AC3E}">
        <p14:creationId xmlns:p14="http://schemas.microsoft.com/office/powerpoint/2010/main" val="169410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700</Words>
  <Application>Microsoft Office PowerPoint</Application>
  <PresentationFormat>Panorámica</PresentationFormat>
  <Paragraphs>143</Paragraphs>
  <Slides>16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Tw Cen MT</vt:lpstr>
      <vt:lpstr>Tema de Office</vt:lpstr>
      <vt:lpstr>Control y programación de un robot diferencial usando el algoritmo “Pure Pursuit”</vt:lpstr>
      <vt:lpstr>Esquema global del proyecto</vt:lpstr>
      <vt:lpstr>Mapas usados</vt:lpstr>
      <vt:lpstr>Planificador: Lazy Theta*</vt:lpstr>
      <vt:lpstr>Interpolador: lineal – cúbico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CPR</dc:title>
  <dc:creator>JUAN DE DIOS HERRERA HURTADO</dc:creator>
  <cp:lastModifiedBy>JUAN DE DIOS HERRERA HURTADO</cp:lastModifiedBy>
  <cp:revision>67</cp:revision>
  <dcterms:created xsi:type="dcterms:W3CDTF">2022-01-07T11:08:13Z</dcterms:created>
  <dcterms:modified xsi:type="dcterms:W3CDTF">2022-02-13T20:03:46Z</dcterms:modified>
</cp:coreProperties>
</file>